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2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72" r:id="rId3"/>
    <p:sldId id="257" r:id="rId4"/>
    <p:sldId id="258" r:id="rId5"/>
    <p:sldId id="270" r:id="rId6"/>
    <p:sldId id="259" r:id="rId7"/>
    <p:sldId id="261" r:id="rId8"/>
    <p:sldId id="273" r:id="rId9"/>
    <p:sldId id="260" r:id="rId10"/>
    <p:sldId id="271" r:id="rId11"/>
    <p:sldId id="274" r:id="rId12"/>
    <p:sldId id="262" r:id="rId13"/>
    <p:sldId id="263" r:id="rId14"/>
    <p:sldId id="287" r:id="rId15"/>
    <p:sldId id="288" r:id="rId16"/>
    <p:sldId id="289" r:id="rId17"/>
    <p:sldId id="264" r:id="rId18"/>
    <p:sldId id="265" r:id="rId19"/>
    <p:sldId id="266" r:id="rId20"/>
    <p:sldId id="268" r:id="rId21"/>
    <p:sldId id="286" r:id="rId22"/>
    <p:sldId id="280" r:id="rId23"/>
    <p:sldId id="282" r:id="rId24"/>
    <p:sldId id="283" r:id="rId25"/>
    <p:sldId id="284" r:id="rId26"/>
    <p:sldId id="269" r:id="rId27"/>
  </p:sldIdLst>
  <p:sldSz cx="12192000" cy="6858000"/>
  <p:notesSz cx="6858000" cy="12192000"/>
  <p:embeddedFontLst>
    <p:embeddedFont>
      <p:font typeface="Wingdings 2" panose="05020102010507070707" pitchFamily="18" charset="2"/>
      <p:regular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Funnel Display" panose="020B0604020202020204" charset="0"/>
      <p:regular r:id="rId34"/>
    </p:embeddedFont>
    <p:embeddedFont>
      <p:font typeface="SimSun" panose="02010600030101010101" pitchFamily="2" charset="-122"/>
      <p:regular r:id="rId35"/>
    </p:embeddedFont>
    <p:embeddedFont>
      <p:font typeface="Funnel Sans Bold" panose="020B0604020202020204" charset="0"/>
      <p:bold r:id="rId36"/>
    </p:embeddedFont>
    <p:embeddedFont>
      <p:font typeface="Funnel Sans" panose="020B0604020202020204" charset="0"/>
      <p:regular r:id="rId37"/>
    </p:embeddedFont>
    <p:embeddedFont>
      <p:font typeface="Book Antiqua" panose="02040602050305030304" pitchFamily="18" charset="0"/>
      <p:regular r:id="rId38"/>
      <p:bold r:id="rId39"/>
      <p:italic r:id="rId40"/>
      <p:boldItalic r:id="rId4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9990" autoAdjust="0"/>
    <p:restoredTop sz="94610"/>
  </p:normalViewPr>
  <p:slideViewPr>
    <p:cSldViewPr snapToGrid="0" snapToObjects="1" showGuides="1">
      <p:cViewPr>
        <p:scale>
          <a:sx n="50" d="100"/>
          <a:sy n="50" d="100"/>
        </p:scale>
        <p:origin x="708" y="320"/>
      </p:cViewPr>
      <p:guideLst>
        <p:guide orient="horz" pos="2160"/>
        <p:guide pos="38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41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font" Target="fonts/font12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29D560-6C25-446C-8414-483179AB4C25}" type="datetimeFigureOut">
              <a:rPr lang="ru-RU" smtClean="0"/>
              <a:t>14.09.2026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635000" y="914400"/>
            <a:ext cx="8128000" cy="4572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B7A3CE-D0E9-4360-82D4-A81C1408C921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образ слайда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42778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7444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2599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4856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29487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2440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6109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9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6.xml"/><Relationship Id="rId13" Type="http://schemas.openxmlformats.org/officeDocument/2006/relationships/tags" Target="../tags/tag21.xml"/><Relationship Id="rId3" Type="http://schemas.openxmlformats.org/officeDocument/2006/relationships/tags" Target="../tags/tag11.xml"/><Relationship Id="rId7" Type="http://schemas.openxmlformats.org/officeDocument/2006/relationships/tags" Target="../tags/tag15.xml"/><Relationship Id="rId12" Type="http://schemas.openxmlformats.org/officeDocument/2006/relationships/tags" Target="../tags/tag20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tags" Target="../tags/tag14.xml"/><Relationship Id="rId11" Type="http://schemas.openxmlformats.org/officeDocument/2006/relationships/tags" Target="../tags/tag19.xml"/><Relationship Id="rId5" Type="http://schemas.openxmlformats.org/officeDocument/2006/relationships/tags" Target="../tags/tag13.xml"/><Relationship Id="rId10" Type="http://schemas.openxmlformats.org/officeDocument/2006/relationships/tags" Target="../tags/tag18.xml"/><Relationship Id="rId4" Type="http://schemas.openxmlformats.org/officeDocument/2006/relationships/tags" Target="../tags/tag12.xml"/><Relationship Id="rId9" Type="http://schemas.openxmlformats.org/officeDocument/2006/relationships/tags" Target="../tags/tag17.xml"/><Relationship Id="rId1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1988800" y="3048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12192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828800" y="2819400"/>
            <a:ext cx="85344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207264" y="2420112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5689600" y="2115312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Овал 13"/>
          <p:cNvSpPr/>
          <p:nvPr/>
        </p:nvSpPr>
        <p:spPr>
          <a:xfrm>
            <a:off x="5815584" y="2209800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5791200" y="2199451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eaLnBrk="1" latinLnBrk="0" hangingPunct="1"/>
            <a:fld id="{69E29E33-B620-47F9-BB04-8846C2A5AFCC}" type="slidenum">
              <a:rPr kumimoji="0" lang="en-US" smtClean="0"/>
              <a:t>‹#›</a:t>
            </a:fld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381000"/>
            <a:ext cx="103632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815584" y="1026373"/>
            <a:ext cx="609600" cy="441325"/>
          </a:xfrm>
        </p:spPr>
        <p:txBody>
          <a:bodyPr/>
          <a:lstStyle/>
          <a:p>
            <a:pPr eaLnBrk="1" latinLnBrk="0" hangingPunct="1"/>
            <a:fld id="{69E29E33-B620-47F9-BB04-8846C2A5AFCC}" type="slidenum">
              <a:rPr kumimoji="0" lang="en-US" smtClean="0"/>
              <a:t>‹#›</a:t>
            </a:fld>
            <a:endParaRPr kumimoji="0" lang="en-US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1133856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11988800" y="1905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203200" y="2286000"/>
            <a:ext cx="11777472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207264" y="142352"/>
            <a:ext cx="11777472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824568" y="2743200"/>
            <a:ext cx="8640232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203200" y="2438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Овал 9"/>
          <p:cNvSpPr/>
          <p:nvPr/>
        </p:nvSpPr>
        <p:spPr>
          <a:xfrm>
            <a:off x="5689600" y="2115312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Овал 10"/>
          <p:cNvSpPr/>
          <p:nvPr/>
        </p:nvSpPr>
        <p:spPr>
          <a:xfrm>
            <a:off x="5815584" y="2209800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791200" y="2199451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eaLnBrk="1" latinLnBrk="0" hangingPunct="1"/>
            <a:fld id="{69E29E33-B620-47F9-BB04-8846C2A5AFCC}" type="slidenum">
              <a:rPr kumimoji="0" lang="en-US" smtClean="0"/>
              <a:t>‹#›</a:t>
            </a:fld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533400"/>
            <a:ext cx="103632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2336" y="228600"/>
            <a:ext cx="113792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7721600" y="6409944"/>
            <a:ext cx="4059936" cy="365760"/>
          </a:xfrm>
        </p:spPr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69E29E33-B620-47F9-BB04-8846C2A5AFCC}" type="slidenum">
              <a:rPr kumimoji="0" lang="en-US" smtClean="0"/>
              <a:t>‹#›</a:t>
            </a:fld>
            <a:endParaRPr kumimoji="0" lang="en-US" dirty="0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6084107" y="1575653"/>
            <a:ext cx="11895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402336" y="1371600"/>
            <a:ext cx="53848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half" idx="2"/>
          </p:nvPr>
        </p:nvSpPr>
        <p:spPr>
          <a:xfrm>
            <a:off x="6400800" y="1371600"/>
            <a:ext cx="53848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6096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12192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03200" y="1371600"/>
            <a:ext cx="11777472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94564" y="6391656"/>
            <a:ext cx="11777472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02336" y="1524000"/>
            <a:ext cx="5386917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388441" y="1524000"/>
            <a:ext cx="5389033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06400" y="6409944"/>
            <a:ext cx="4775200" cy="365760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203200" y="128016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Объект 23"/>
          <p:cNvSpPr>
            <a:spLocks noGrp="1"/>
          </p:cNvSpPr>
          <p:nvPr>
            <p:ph sz="quarter" idx="2"/>
          </p:nvPr>
        </p:nvSpPr>
        <p:spPr>
          <a:xfrm>
            <a:off x="402336" y="2471383"/>
            <a:ext cx="5388864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Объект 25"/>
          <p:cNvSpPr>
            <a:spLocks noGrp="1"/>
          </p:cNvSpPr>
          <p:nvPr>
            <p:ph sz="quarter" idx="4"/>
          </p:nvPr>
        </p:nvSpPr>
        <p:spPr>
          <a:xfrm>
            <a:off x="6400800" y="2471383"/>
            <a:ext cx="53848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5689600" y="956036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Овал 26"/>
          <p:cNvSpPr/>
          <p:nvPr/>
        </p:nvSpPr>
        <p:spPr>
          <a:xfrm>
            <a:off x="5815584" y="1050524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5791200" y="1042417"/>
            <a:ext cx="609600" cy="441325"/>
          </a:xfrm>
        </p:spPr>
        <p:txBody>
          <a:bodyPr/>
          <a:lstStyle>
            <a:lvl1pPr algn="ctr">
              <a:defRPr/>
            </a:lvl1pPr>
          </a:lstStyle>
          <a:p>
            <a:pPr eaLnBrk="1" latinLnBrk="0" hangingPunct="1"/>
            <a:fld id="{69E29E33-B620-47F9-BB04-8846C2A5AFCC}" type="slidenum">
              <a:rPr kumimoji="0" lang="en-US" smtClean="0"/>
              <a:t>‹#›</a:t>
            </a:fld>
            <a:endParaRPr kumimoji="0" lang="en-US" dirty="0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5791200" y="1036021"/>
            <a:ext cx="609600" cy="441325"/>
          </a:xfrm>
        </p:spPr>
        <p:txBody>
          <a:bodyPr/>
          <a:lstStyle/>
          <a:p>
            <a:pPr eaLnBrk="1" latinLnBrk="0" hangingPunct="1"/>
            <a:fld id="{69E29E33-B620-47F9-BB04-8846C2A5AFCC}" type="slidenum">
              <a:rPr kumimoji="0" lang="en-US" smtClean="0"/>
              <a:t>‹#›</a:t>
            </a:fld>
            <a:endParaRPr kumimoji="0" lang="en-US" dirty="0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12192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203200" y="158496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5689600" y="6324600"/>
            <a:ext cx="8128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eaLnBrk="1" latinLnBrk="0" hangingPunct="1"/>
            <a:fld id="{69E29E33-B620-47F9-BB04-8846C2A5AFCC}" type="slidenum">
              <a:rPr kumimoji="0" lang="en-US" smtClean="0"/>
              <a:t>‹#›</a:t>
            </a:fld>
            <a:endParaRPr kumimoji="0" lang="en-US" dirty="0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203200" y="152400"/>
            <a:ext cx="11777472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12192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03200" y="609600"/>
            <a:ext cx="36576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8000" y="914400"/>
            <a:ext cx="31496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08000" y="1981201"/>
            <a:ext cx="31496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203200" y="533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Объект 19"/>
          <p:cNvSpPr>
            <a:spLocks noGrp="1"/>
          </p:cNvSpPr>
          <p:nvPr>
            <p:ph sz="quarter" idx="1"/>
          </p:nvPr>
        </p:nvSpPr>
        <p:spPr>
          <a:xfrm>
            <a:off x="4165600" y="685800"/>
            <a:ext cx="75184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727200" y="22860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Овал 10"/>
          <p:cNvSpPr/>
          <p:nvPr/>
        </p:nvSpPr>
        <p:spPr>
          <a:xfrm>
            <a:off x="1853184" y="323088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828800" y="312739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eaLnBrk="1" latinLnBrk="0" hangingPunct="1"/>
            <a:fld id="{69E29E33-B620-47F9-BB04-8846C2A5AFCC}" type="slidenum">
              <a:rPr kumimoji="0" lang="en-US" smtClean="0"/>
              <a:t>‹#›</a:t>
            </a:fld>
            <a:endParaRPr kumimoji="0" lang="en-US" dirty="0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02336" y="6410848"/>
            <a:ext cx="4511040" cy="365760"/>
          </a:xfrm>
        </p:spPr>
        <p:txBody>
          <a:bodyPr/>
          <a:lstStyle/>
          <a:p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203200" y="533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203200" y="152400"/>
            <a:ext cx="11777472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03200" y="609600"/>
            <a:ext cx="36576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727200" y="22860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1853184" y="323088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828800" y="312739"/>
            <a:ext cx="609600" cy="441325"/>
          </a:xfrm>
        </p:spPr>
        <p:txBody>
          <a:bodyPr/>
          <a:lstStyle/>
          <a:p>
            <a:pPr eaLnBrk="1" latinLnBrk="0" hangingPunct="1"/>
            <a:fld id="{69E29E33-B620-47F9-BB04-8846C2A5AFCC}" type="slidenum">
              <a:rPr kumimoji="0" lang="en-US" smtClean="0"/>
              <a:t>‹#›</a:t>
            </a:fld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00500" y="5029200"/>
            <a:ext cx="78232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00500" y="609600"/>
            <a:ext cx="78232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8000" y="990600"/>
            <a:ext cx="32512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7717536" y="6404984"/>
            <a:ext cx="4059936" cy="365760"/>
          </a:xfrm>
        </p:spPr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02336" y="6410848"/>
            <a:ext cx="4779264" cy="365760"/>
          </a:xfrm>
        </p:spPr>
        <p:txBody>
          <a:bodyPr/>
          <a:lstStyle/>
          <a:p>
            <a:endParaRPr kumimoji="0" lang="en-US" dirty="0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69E29E33-B620-47F9-BB04-8846C2A5AFCC}" type="slidenum">
              <a:rPr kumimoji="0" lang="en-US" smtClean="0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9347200" y="0"/>
            <a:ext cx="28448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2192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6403340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Овал 13"/>
          <p:cNvSpPr/>
          <p:nvPr/>
        </p:nvSpPr>
        <p:spPr>
          <a:xfrm>
            <a:off x="9119616" y="2925763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Овал 14"/>
          <p:cNvSpPr/>
          <p:nvPr/>
        </p:nvSpPr>
        <p:spPr>
          <a:xfrm>
            <a:off x="9245600" y="3020251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221216" y="3009902"/>
            <a:ext cx="609600" cy="441325"/>
          </a:xfrm>
        </p:spPr>
        <p:txBody>
          <a:bodyPr/>
          <a:lstStyle/>
          <a:p>
            <a:pPr eaLnBrk="1" latinLnBrk="0" hangingPunct="1"/>
            <a:fld id="{69E29E33-B620-47F9-BB04-8846C2A5AFCC}" type="slidenum">
              <a:rPr kumimoji="0" lang="en-US" smtClean="0"/>
              <a:t>‹#›</a:t>
            </a:fld>
            <a:endParaRPr kumimoji="0" lang="en-US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06400" y="304800"/>
            <a:ext cx="87376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855200" y="304802"/>
            <a:ext cx="1930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араллельная карточка диаграммы_4 элемен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t>9/14/2026</a:t>
            </a:fld>
            <a:endParaRPr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69E29E33-B620-47F9-BB04-8846C2A5AFCC}" type="slidenum">
              <a:rPr kumimoji="0" lang="en-US" smtClean="0"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ctrTitle" idx="16385" hasCustomPrompt="1"/>
            <p:custDataLst>
              <p:tags r:id="rId1"/>
            </p:custDataLst>
          </p:nvPr>
        </p:nvSpPr>
        <p:spPr>
          <a:xfrm>
            <a:off x="609600" y="533400"/>
            <a:ext cx="48768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r>
              <a:rPr lang="ru-RU" altLang="en-US"/>
              <a:t>Заголовок слайда</a:t>
            </a:r>
          </a:p>
        </p:txBody>
      </p:sp>
      <p:sp>
        <p:nvSpPr>
          <p:cNvPr id="7" name="Замещающее содержимое 6"/>
          <p:cNvSpPr>
            <a:spLocks noGrp="1"/>
          </p:cNvSpPr>
          <p:nvPr>
            <p:ph idx="16389" hasCustomPrompt="1"/>
            <p:custDataLst>
              <p:tags r:id="rId2"/>
            </p:custDataLst>
          </p:nvPr>
        </p:nvSpPr>
        <p:spPr>
          <a:xfrm>
            <a:off x="6096000" y="609600"/>
            <a:ext cx="2667000" cy="2743200"/>
          </a:xfrm>
          <a:custGeom>
            <a:avLst/>
            <a:gdLst>
              <a:gd name="connisteX0" fmla="*/ 0 w 2667000"/>
              <a:gd name="connsiteY0" fmla="*/ 203200 h 2743200"/>
              <a:gd name="connisteX1" fmla="*/ 203200 w 2667000"/>
              <a:gd name="connsiteY1" fmla="*/ 0 h 2743200"/>
              <a:gd name="connisteX2" fmla="*/ 2463800 w 2667000"/>
              <a:gd name="connsiteY2" fmla="*/ 0 h 2743200"/>
              <a:gd name="connisteX3" fmla="*/ 2667000 w 2667000"/>
              <a:gd name="connsiteY3" fmla="*/ 203200 h 2743200"/>
              <a:gd name="connisteX4" fmla="*/ 2667000 w 2667000"/>
              <a:gd name="connsiteY4" fmla="*/ 2540000 h 2743200"/>
              <a:gd name="connisteX5" fmla="*/ 2463800 w 2667000"/>
              <a:gd name="connsiteY5" fmla="*/ 2743200 h 2743200"/>
              <a:gd name="connisteX6" fmla="*/ 203200 w 2667000"/>
              <a:gd name="connsiteY6" fmla="*/ 2743200 h 2743200"/>
              <a:gd name="connisteX7" fmla="*/ 0 w 2667000"/>
              <a:gd name="connsiteY7" fmla="*/ 2540000 h 2743200"/>
              <a:gd name="connisteX8" fmla="*/ 0 w 2667000"/>
              <a:gd name="connsiteY8" fmla="*/ 203200 h 274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2667000" h="2743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463800" y="0"/>
                </a:lnTo>
                <a:cubicBezTo>
                  <a:pt x="2576024" y="0"/>
                  <a:pt x="2667000" y="90976"/>
                  <a:pt x="2667000" y="203200"/>
                </a:cubicBezTo>
                <a:lnTo>
                  <a:pt x="2667000" y="2540000"/>
                </a:lnTo>
                <a:cubicBezTo>
                  <a:pt x="2667000" y="2652224"/>
                  <a:pt x="2576024" y="2743200"/>
                  <a:pt x="2463800" y="2743200"/>
                </a:cubicBezTo>
                <a:lnTo>
                  <a:pt x="203200" y="2743200"/>
                </a:lnTo>
                <a:cubicBezTo>
                  <a:pt x="90976" y="2743200"/>
                  <a:pt x="0" y="2652224"/>
                  <a:pt x="0" y="25400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ru-RU" altLang="en-US" smtClean="0"/>
              <a:t> </a:t>
            </a:r>
          </a:p>
        </p:txBody>
      </p:sp>
      <p:sp>
        <p:nvSpPr>
          <p:cNvPr id="8" name="Замещающее содержимое 7"/>
          <p:cNvSpPr>
            <a:spLocks noGrp="1"/>
          </p:cNvSpPr>
          <p:nvPr>
            <p:ph idx="16390" hasCustomPrompt="1"/>
            <p:custDataLst>
              <p:tags r:id="rId3"/>
            </p:custDataLst>
          </p:nvPr>
        </p:nvSpPr>
        <p:spPr>
          <a:xfrm>
            <a:off x="8915400" y="609600"/>
            <a:ext cx="2667000" cy="2743200"/>
          </a:xfrm>
          <a:custGeom>
            <a:avLst/>
            <a:gdLst>
              <a:gd name="connisteX0" fmla="*/ 0 w 2667000"/>
              <a:gd name="connsiteY0" fmla="*/ 203200 h 2743200"/>
              <a:gd name="connisteX1" fmla="*/ 203200 w 2667000"/>
              <a:gd name="connsiteY1" fmla="*/ 0 h 2743200"/>
              <a:gd name="connisteX2" fmla="*/ 2463800 w 2667000"/>
              <a:gd name="connsiteY2" fmla="*/ 0 h 2743200"/>
              <a:gd name="connisteX3" fmla="*/ 2667000 w 2667000"/>
              <a:gd name="connsiteY3" fmla="*/ 203200 h 2743200"/>
              <a:gd name="connisteX4" fmla="*/ 2667000 w 2667000"/>
              <a:gd name="connsiteY4" fmla="*/ 2540000 h 2743200"/>
              <a:gd name="connisteX5" fmla="*/ 2463800 w 2667000"/>
              <a:gd name="connsiteY5" fmla="*/ 2743200 h 2743200"/>
              <a:gd name="connisteX6" fmla="*/ 203200 w 2667000"/>
              <a:gd name="connsiteY6" fmla="*/ 2743200 h 2743200"/>
              <a:gd name="connisteX7" fmla="*/ 0 w 2667000"/>
              <a:gd name="connsiteY7" fmla="*/ 2540000 h 2743200"/>
              <a:gd name="connisteX8" fmla="*/ 0 w 2667000"/>
              <a:gd name="connsiteY8" fmla="*/ 203200 h 274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2667000" h="2743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463800" y="0"/>
                </a:lnTo>
                <a:cubicBezTo>
                  <a:pt x="2576024" y="0"/>
                  <a:pt x="2667000" y="90976"/>
                  <a:pt x="2667000" y="203200"/>
                </a:cubicBezTo>
                <a:lnTo>
                  <a:pt x="2667000" y="2540000"/>
                </a:lnTo>
                <a:cubicBezTo>
                  <a:pt x="2667000" y="2652224"/>
                  <a:pt x="2576024" y="2743200"/>
                  <a:pt x="2463800" y="2743200"/>
                </a:cubicBezTo>
                <a:lnTo>
                  <a:pt x="203200" y="2743200"/>
                </a:lnTo>
                <a:cubicBezTo>
                  <a:pt x="90976" y="2743200"/>
                  <a:pt x="0" y="2652224"/>
                  <a:pt x="0" y="25400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ru-RU" altLang="en-US" smtClean="0"/>
              <a:t> </a:t>
            </a:r>
          </a:p>
        </p:txBody>
      </p:sp>
      <p:sp>
        <p:nvSpPr>
          <p:cNvPr id="9" name="Замещающее содержимое 8"/>
          <p:cNvSpPr>
            <a:spLocks noGrp="1"/>
          </p:cNvSpPr>
          <p:nvPr>
            <p:ph idx="16391" hasCustomPrompt="1"/>
            <p:custDataLst>
              <p:tags r:id="rId4"/>
            </p:custDataLst>
          </p:nvPr>
        </p:nvSpPr>
        <p:spPr>
          <a:xfrm>
            <a:off x="6096000" y="3505200"/>
            <a:ext cx="2667000" cy="2743200"/>
          </a:xfrm>
          <a:custGeom>
            <a:avLst/>
            <a:gdLst>
              <a:gd name="connisteX0" fmla="*/ 0 w 2667000"/>
              <a:gd name="connsiteY0" fmla="*/ 203200 h 2743200"/>
              <a:gd name="connisteX1" fmla="*/ 203200 w 2667000"/>
              <a:gd name="connsiteY1" fmla="*/ 0 h 2743200"/>
              <a:gd name="connisteX2" fmla="*/ 2463800 w 2667000"/>
              <a:gd name="connsiteY2" fmla="*/ 0 h 2743200"/>
              <a:gd name="connisteX3" fmla="*/ 2667000 w 2667000"/>
              <a:gd name="connsiteY3" fmla="*/ 203200 h 2743200"/>
              <a:gd name="connisteX4" fmla="*/ 2667000 w 2667000"/>
              <a:gd name="connsiteY4" fmla="*/ 2540000 h 2743200"/>
              <a:gd name="connisteX5" fmla="*/ 2463800 w 2667000"/>
              <a:gd name="connsiteY5" fmla="*/ 2743200 h 2743200"/>
              <a:gd name="connisteX6" fmla="*/ 203200 w 2667000"/>
              <a:gd name="connsiteY6" fmla="*/ 2743200 h 2743200"/>
              <a:gd name="connisteX7" fmla="*/ 0 w 2667000"/>
              <a:gd name="connsiteY7" fmla="*/ 2540000 h 2743200"/>
              <a:gd name="connisteX8" fmla="*/ 0 w 2667000"/>
              <a:gd name="connsiteY8" fmla="*/ 203200 h 274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2667000" h="2743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463800" y="0"/>
                </a:lnTo>
                <a:cubicBezTo>
                  <a:pt x="2576024" y="0"/>
                  <a:pt x="2667000" y="90976"/>
                  <a:pt x="2667000" y="203200"/>
                </a:cubicBezTo>
                <a:lnTo>
                  <a:pt x="2667000" y="2540000"/>
                </a:lnTo>
                <a:cubicBezTo>
                  <a:pt x="2667000" y="2652224"/>
                  <a:pt x="2576024" y="2743200"/>
                  <a:pt x="2463800" y="2743200"/>
                </a:cubicBezTo>
                <a:lnTo>
                  <a:pt x="203200" y="2743200"/>
                </a:lnTo>
                <a:cubicBezTo>
                  <a:pt x="90976" y="2743200"/>
                  <a:pt x="0" y="2652224"/>
                  <a:pt x="0" y="25400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ru-RU" altLang="en-US" smtClean="0"/>
              <a:t> </a:t>
            </a:r>
          </a:p>
        </p:txBody>
      </p:sp>
      <p:sp>
        <p:nvSpPr>
          <p:cNvPr id="10" name="Замещающее содержимое 9"/>
          <p:cNvSpPr>
            <a:spLocks noGrp="1"/>
          </p:cNvSpPr>
          <p:nvPr>
            <p:ph idx="16392" hasCustomPrompt="1"/>
            <p:custDataLst>
              <p:tags r:id="rId5"/>
            </p:custDataLst>
          </p:nvPr>
        </p:nvSpPr>
        <p:spPr>
          <a:xfrm>
            <a:off x="8915400" y="3505200"/>
            <a:ext cx="2667000" cy="2743200"/>
          </a:xfrm>
          <a:custGeom>
            <a:avLst/>
            <a:gdLst>
              <a:gd name="connisteX0" fmla="*/ 0 w 2667000"/>
              <a:gd name="connsiteY0" fmla="*/ 203200 h 2743200"/>
              <a:gd name="connisteX1" fmla="*/ 203200 w 2667000"/>
              <a:gd name="connsiteY1" fmla="*/ 0 h 2743200"/>
              <a:gd name="connisteX2" fmla="*/ 2463800 w 2667000"/>
              <a:gd name="connsiteY2" fmla="*/ 0 h 2743200"/>
              <a:gd name="connisteX3" fmla="*/ 2667000 w 2667000"/>
              <a:gd name="connsiteY3" fmla="*/ 203200 h 2743200"/>
              <a:gd name="connisteX4" fmla="*/ 2667000 w 2667000"/>
              <a:gd name="connsiteY4" fmla="*/ 2540000 h 2743200"/>
              <a:gd name="connisteX5" fmla="*/ 2463800 w 2667000"/>
              <a:gd name="connsiteY5" fmla="*/ 2743200 h 2743200"/>
              <a:gd name="connisteX6" fmla="*/ 203200 w 2667000"/>
              <a:gd name="connsiteY6" fmla="*/ 2743200 h 2743200"/>
              <a:gd name="connisteX7" fmla="*/ 0 w 2667000"/>
              <a:gd name="connsiteY7" fmla="*/ 2540000 h 2743200"/>
              <a:gd name="connisteX8" fmla="*/ 0 w 2667000"/>
              <a:gd name="connsiteY8" fmla="*/ 203200 h 274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0" t="0" r="0" b="0"/>
            <a:pathLst>
              <a:path w="2667000" h="2743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463800" y="0"/>
                </a:lnTo>
                <a:cubicBezTo>
                  <a:pt x="2576024" y="0"/>
                  <a:pt x="2667000" y="90976"/>
                  <a:pt x="2667000" y="203200"/>
                </a:cubicBezTo>
                <a:lnTo>
                  <a:pt x="2667000" y="2540000"/>
                </a:lnTo>
                <a:cubicBezTo>
                  <a:pt x="2667000" y="2652224"/>
                  <a:pt x="2576024" y="2743200"/>
                  <a:pt x="2463800" y="2743200"/>
                </a:cubicBezTo>
                <a:lnTo>
                  <a:pt x="203200" y="2743200"/>
                </a:lnTo>
                <a:cubicBezTo>
                  <a:pt x="90976" y="2743200"/>
                  <a:pt x="0" y="2652224"/>
                  <a:pt x="0" y="25400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ru-RU" altLang="en-US" smtClean="0"/>
              <a:t> </a:t>
            </a:r>
          </a:p>
        </p:txBody>
      </p:sp>
      <p:sp>
        <p:nvSpPr>
          <p:cNvPr id="11" name="Замещающий текст 10"/>
          <p:cNvSpPr>
            <a:spLocks noGrp="1"/>
          </p:cNvSpPr>
          <p:nvPr>
            <p:ph type="body" idx="16386" hasCustomPrompt="1"/>
            <p:custDataLst>
              <p:tags r:id="rId6"/>
            </p:custDataLst>
          </p:nvPr>
        </p:nvSpPr>
        <p:spPr>
          <a:xfrm>
            <a:off x="609600" y="3200400"/>
            <a:ext cx="4876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altLang="en-US" smtClean="0"/>
              <a:t>Щёлкните, чтобы добавить текст элемента</a:t>
            </a:r>
          </a:p>
        </p:txBody>
      </p:sp>
      <p:sp>
        <p:nvSpPr>
          <p:cNvPr id="12" name="Замещающий текст 11"/>
          <p:cNvSpPr>
            <a:spLocks noGrp="1"/>
          </p:cNvSpPr>
          <p:nvPr>
            <p:ph type="body" idx="16387" hasCustomPrompt="1"/>
            <p:custDataLst>
              <p:tags r:id="rId7"/>
            </p:custDataLst>
          </p:nvPr>
        </p:nvSpPr>
        <p:spPr>
          <a:xfrm>
            <a:off x="609600" y="4419600"/>
            <a:ext cx="4876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altLang="en-US" smtClean="0"/>
              <a:t>Щёлкните, чтобы добавить текст элемента</a:t>
            </a:r>
          </a:p>
        </p:txBody>
      </p:sp>
      <p:sp>
        <p:nvSpPr>
          <p:cNvPr id="13" name="Замещающий текст 12"/>
          <p:cNvSpPr>
            <a:spLocks noGrp="1"/>
          </p:cNvSpPr>
          <p:nvPr>
            <p:ph type="body" idx="16388" hasCustomPrompt="1"/>
            <p:custDataLst>
              <p:tags r:id="rId8"/>
            </p:custDataLst>
          </p:nvPr>
        </p:nvSpPr>
        <p:spPr>
          <a:xfrm>
            <a:off x="609600" y="5638800"/>
            <a:ext cx="4876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altLang="en-US" smtClean="0"/>
              <a:t>Щёлкните, чтобы добавить текст элемента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ногоколоночная диаграмма с текстом_4 элемен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7CB97365-EBCA-4027-87D5-99FC1D4DF0BB}" type="datetimeFigureOut">
              <a:rPr lang="en-US" smtClean="0"/>
              <a:t>9/14/2026</a:t>
            </a:fld>
            <a:endParaRPr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69E29E33-B620-47F9-BB04-8846C2A5AFCC}" type="slidenum">
              <a:rPr kumimoji="0" lang="en-US" smtClean="0"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ctrTitle" idx="16385" hasCustomPrompt="1"/>
            <p:custDataLst>
              <p:tags r:id="rId1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r>
              <a:rPr lang="ru-RU" altLang="en-US"/>
              <a:t>Заголовок слайда</a:t>
            </a:r>
          </a:p>
        </p:txBody>
      </p:sp>
      <p:sp>
        <p:nvSpPr>
          <p:cNvPr id="7" name="Замещающая рамка рисунка 6"/>
          <p:cNvSpPr>
            <a:spLocks noGrp="1"/>
          </p:cNvSpPr>
          <p:nvPr>
            <p:ph type="pic" idx="16394" hasCustomPrompt="1"/>
            <p:custDataLst>
              <p:tags r:id="rId2"/>
            </p:custDataLst>
          </p:nvPr>
        </p:nvSpPr>
        <p:spPr>
          <a:xfrm>
            <a:off x="1143000" y="1803400"/>
            <a:ext cx="1219200" cy="1219200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ru-RU" altLang="en-US" dirty="0"/>
              <a:t> </a:t>
            </a:r>
          </a:p>
        </p:txBody>
      </p:sp>
      <p:sp>
        <p:nvSpPr>
          <p:cNvPr id="8" name="Замещающий текст 7"/>
          <p:cNvSpPr>
            <a:spLocks noGrp="1"/>
          </p:cNvSpPr>
          <p:nvPr>
            <p:ph type="body" idx="16386" hasCustomPrompt="1"/>
            <p:custDataLst>
              <p:tags r:id="rId3"/>
            </p:custDataLst>
          </p:nvPr>
        </p:nvSpPr>
        <p:spPr>
          <a:xfrm>
            <a:off x="609600" y="3327400"/>
            <a:ext cx="22860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altLang="en-US" smtClean="0"/>
              <a:t>Заголовок элемента</a:t>
            </a:r>
          </a:p>
        </p:txBody>
      </p:sp>
      <p:sp>
        <p:nvSpPr>
          <p:cNvPr id="9" name="Замещающий текст 8"/>
          <p:cNvSpPr>
            <a:spLocks noGrp="1"/>
          </p:cNvSpPr>
          <p:nvPr>
            <p:ph type="body" idx="16387" hasCustomPrompt="1"/>
            <p:custDataLst>
              <p:tags r:id="rId4"/>
            </p:custDataLst>
          </p:nvPr>
        </p:nvSpPr>
        <p:spPr>
          <a:xfrm>
            <a:off x="609600" y="3835400"/>
            <a:ext cx="2286000" cy="21336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altLang="en-US" smtClean="0"/>
              <a:t>Щёлкните, чтобы добавить текст элемента</a:t>
            </a:r>
          </a:p>
        </p:txBody>
      </p:sp>
      <p:sp>
        <p:nvSpPr>
          <p:cNvPr id="10" name="Замещающая рамка рисунка 9"/>
          <p:cNvSpPr>
            <a:spLocks noGrp="1"/>
          </p:cNvSpPr>
          <p:nvPr>
            <p:ph type="pic" idx="16395" hasCustomPrompt="1"/>
            <p:custDataLst>
              <p:tags r:id="rId5"/>
            </p:custDataLst>
          </p:nvPr>
        </p:nvSpPr>
        <p:spPr>
          <a:xfrm>
            <a:off x="4038600" y="1803400"/>
            <a:ext cx="1219200" cy="1219200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ru-RU" altLang="en-US" dirty="0"/>
              <a:t> </a:t>
            </a:r>
          </a:p>
        </p:txBody>
      </p:sp>
      <p:sp>
        <p:nvSpPr>
          <p:cNvPr id="11" name="Замещающий текст 10"/>
          <p:cNvSpPr>
            <a:spLocks noGrp="1"/>
          </p:cNvSpPr>
          <p:nvPr>
            <p:ph type="body" idx="16388" hasCustomPrompt="1"/>
            <p:custDataLst>
              <p:tags r:id="rId6"/>
            </p:custDataLst>
          </p:nvPr>
        </p:nvSpPr>
        <p:spPr>
          <a:xfrm>
            <a:off x="3505200" y="3327400"/>
            <a:ext cx="22860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altLang="en-US" smtClean="0"/>
              <a:t>Заголовок элемента</a:t>
            </a:r>
          </a:p>
        </p:txBody>
      </p:sp>
      <p:sp>
        <p:nvSpPr>
          <p:cNvPr id="12" name="Замещающий текст 11"/>
          <p:cNvSpPr>
            <a:spLocks noGrp="1"/>
          </p:cNvSpPr>
          <p:nvPr>
            <p:ph type="body" idx="16389" hasCustomPrompt="1"/>
            <p:custDataLst>
              <p:tags r:id="rId7"/>
            </p:custDataLst>
          </p:nvPr>
        </p:nvSpPr>
        <p:spPr>
          <a:xfrm>
            <a:off x="3505200" y="3835400"/>
            <a:ext cx="2286000" cy="21336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altLang="en-US" smtClean="0"/>
              <a:t>Щёлкните, чтобы добавить текст элемента</a:t>
            </a:r>
          </a:p>
        </p:txBody>
      </p:sp>
      <p:sp>
        <p:nvSpPr>
          <p:cNvPr id="13" name="Замещающая рамка рисунка 12"/>
          <p:cNvSpPr>
            <a:spLocks noGrp="1"/>
          </p:cNvSpPr>
          <p:nvPr>
            <p:ph type="pic" idx="16396" hasCustomPrompt="1"/>
            <p:custDataLst>
              <p:tags r:id="rId8"/>
            </p:custDataLst>
          </p:nvPr>
        </p:nvSpPr>
        <p:spPr>
          <a:xfrm>
            <a:off x="6934200" y="1803400"/>
            <a:ext cx="1219200" cy="1219200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ru-RU" altLang="en-US" dirty="0"/>
              <a:t> </a:t>
            </a:r>
          </a:p>
        </p:txBody>
      </p:sp>
      <p:sp>
        <p:nvSpPr>
          <p:cNvPr id="14" name="Замещающий текст 13"/>
          <p:cNvSpPr>
            <a:spLocks noGrp="1"/>
          </p:cNvSpPr>
          <p:nvPr>
            <p:ph type="body" idx="16390" hasCustomPrompt="1"/>
            <p:custDataLst>
              <p:tags r:id="rId9"/>
            </p:custDataLst>
          </p:nvPr>
        </p:nvSpPr>
        <p:spPr>
          <a:xfrm>
            <a:off x="6400800" y="3327400"/>
            <a:ext cx="22860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altLang="en-US" smtClean="0"/>
              <a:t>Заголовок элемента</a:t>
            </a:r>
          </a:p>
        </p:txBody>
      </p:sp>
      <p:sp>
        <p:nvSpPr>
          <p:cNvPr id="15" name="Замещающий текст 14"/>
          <p:cNvSpPr>
            <a:spLocks noGrp="1"/>
          </p:cNvSpPr>
          <p:nvPr>
            <p:ph type="body" idx="16391" hasCustomPrompt="1"/>
            <p:custDataLst>
              <p:tags r:id="rId10"/>
            </p:custDataLst>
          </p:nvPr>
        </p:nvSpPr>
        <p:spPr>
          <a:xfrm>
            <a:off x="6400800" y="3835400"/>
            <a:ext cx="2286000" cy="21336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altLang="en-US" smtClean="0"/>
              <a:t>Щёлкните, чтобы добавить текст элемента</a:t>
            </a:r>
          </a:p>
        </p:txBody>
      </p:sp>
      <p:sp>
        <p:nvSpPr>
          <p:cNvPr id="16" name="Замещающая рамка рисунка 15"/>
          <p:cNvSpPr>
            <a:spLocks noGrp="1"/>
          </p:cNvSpPr>
          <p:nvPr>
            <p:ph type="pic" idx="16397" hasCustomPrompt="1"/>
            <p:custDataLst>
              <p:tags r:id="rId11"/>
            </p:custDataLst>
          </p:nvPr>
        </p:nvSpPr>
        <p:spPr>
          <a:xfrm>
            <a:off x="9829800" y="1803400"/>
            <a:ext cx="1219200" cy="1219200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ru-RU" altLang="en-US" dirty="0"/>
              <a:t> </a:t>
            </a:r>
          </a:p>
        </p:txBody>
      </p:sp>
      <p:sp>
        <p:nvSpPr>
          <p:cNvPr id="17" name="Замещающий текст 16"/>
          <p:cNvSpPr>
            <a:spLocks noGrp="1"/>
          </p:cNvSpPr>
          <p:nvPr>
            <p:ph type="body" idx="16392" hasCustomPrompt="1"/>
            <p:custDataLst>
              <p:tags r:id="rId12"/>
            </p:custDataLst>
          </p:nvPr>
        </p:nvSpPr>
        <p:spPr>
          <a:xfrm>
            <a:off x="9296400" y="3327400"/>
            <a:ext cx="22860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altLang="en-US" smtClean="0"/>
              <a:t>Заголовок элемента</a:t>
            </a:r>
          </a:p>
        </p:txBody>
      </p:sp>
      <p:sp>
        <p:nvSpPr>
          <p:cNvPr id="18" name="Замещающий текст 17"/>
          <p:cNvSpPr>
            <a:spLocks noGrp="1"/>
          </p:cNvSpPr>
          <p:nvPr>
            <p:ph type="body" idx="16393" hasCustomPrompt="1"/>
            <p:custDataLst>
              <p:tags r:id="rId13"/>
            </p:custDataLst>
          </p:nvPr>
        </p:nvSpPr>
        <p:spPr>
          <a:xfrm>
            <a:off x="9296400" y="3835400"/>
            <a:ext cx="2286000" cy="21336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altLang="en-US" smtClean="0"/>
              <a:t>Щёлкните, чтобы добавить текст элемента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1"/>
            <a:ext cx="12192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7721600" y="6404984"/>
            <a:ext cx="4059936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 eaLnBrk="1" latinLnBrk="0" hangingPunct="1"/>
            <a:fld id="{7CB97365-EBCA-4027-87D5-99FC1D4DF0BB}" type="datetimeFigureOut">
              <a:rPr lang="en-US" smtClean="0"/>
              <a:t>9/14/2026</a:t>
            </a:fld>
            <a:endParaRPr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06400" y="6410848"/>
            <a:ext cx="4775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203200" y="1276743"/>
            <a:ext cx="1177747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5689600" y="956036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Овал 14"/>
          <p:cNvSpPr/>
          <p:nvPr/>
        </p:nvSpPr>
        <p:spPr>
          <a:xfrm>
            <a:off x="5815584" y="1050524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5791200" y="1040175"/>
            <a:ext cx="6096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eaLnBrk="1" latinLnBrk="0" hangingPunct="1"/>
            <a:fld id="{69E29E33-B620-47F9-BB04-8846C2A5AFCC}" type="slidenum">
              <a:rPr kumimoji="0" lang="en-US" smtClean="0"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02336" y="228600"/>
            <a:ext cx="113792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02336" y="1524000"/>
            <a:ext cx="113792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 panose="05020102010507070707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 panose="05000000000000000000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 panose="05020102010507070707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 panose="05000000000000000000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 panose="05020102010507070707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png"/><Relationship Id="rId4" Type="http://schemas.openxmlformats.org/officeDocument/2006/relationships/image" Target="../media/image9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30.xml"/><Relationship Id="rId13" Type="http://schemas.openxmlformats.org/officeDocument/2006/relationships/image" Target="../media/image11.png"/><Relationship Id="rId3" Type="http://schemas.openxmlformats.org/officeDocument/2006/relationships/tags" Target="../tags/tag25.xml"/><Relationship Id="rId7" Type="http://schemas.openxmlformats.org/officeDocument/2006/relationships/tags" Target="../tags/tag29.xml"/><Relationship Id="rId12" Type="http://schemas.openxmlformats.org/officeDocument/2006/relationships/image" Target="../media/image10.png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11" Type="http://schemas.openxmlformats.org/officeDocument/2006/relationships/image" Target="../media/image9.png"/><Relationship Id="rId5" Type="http://schemas.openxmlformats.org/officeDocument/2006/relationships/tags" Target="../tags/tag27.xml"/><Relationship Id="rId10" Type="http://schemas.openxmlformats.org/officeDocument/2006/relationships/slideLayout" Target="../slideLayouts/slideLayout14.xml"/><Relationship Id="rId4" Type="http://schemas.openxmlformats.org/officeDocument/2006/relationships/tags" Target="../tags/tag26.xml"/><Relationship Id="rId9" Type="http://schemas.openxmlformats.org/officeDocument/2006/relationships/tags" Target="../tags/tag31.xml"/><Relationship Id="rId1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3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svg"/><Relationship Id="rId5" Type="http://schemas.openxmlformats.org/officeDocument/2006/relationships/image" Target="../media/image14.png"/><Relationship Id="rId4" Type="http://schemas.openxmlformats.org/officeDocument/2006/relationships/image" Target="../media/image16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6.png"/><Relationship Id="rId7" Type="http://schemas.openxmlformats.org/officeDocument/2006/relationships/image" Target="../media/image28.sv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png"/><Relationship Id="rId11" Type="http://schemas.openxmlformats.org/officeDocument/2006/relationships/image" Target="../media/image32.svg"/><Relationship Id="rId5" Type="http://schemas.openxmlformats.org/officeDocument/2006/relationships/image" Target="../media/image26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svg"/><Relationship Id="rId3" Type="http://schemas.openxmlformats.org/officeDocument/2006/relationships/image" Target="../media/image20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4.svg"/><Relationship Id="rId5" Type="http://schemas.openxmlformats.org/officeDocument/2006/relationships/image" Target="../media/image21.png"/><Relationship Id="rId4" Type="http://schemas.openxmlformats.org/officeDocument/2006/relationships/image" Target="../media/image42.sv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62013" y="1751798"/>
            <a:ext cx="7158101" cy="24565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ct val="104000"/>
              </a:lnSpc>
            </a:pPr>
            <a:r>
              <a:rPr lang="en-US" altLang="en-US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OSCE </a:t>
            </a:r>
            <a:r>
              <a:rPr lang="ru-RU" altLang="en-US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объективный структурированный	 клинический экзамен  как навигатор  профессионализма в медицинских  колледжах</a:t>
            </a:r>
            <a:r>
              <a:rPr lang="" altLang="ru-RU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ctr">
              <a:lnSpc>
                <a:spcPct val="104000"/>
              </a:lnSpc>
              <a:buNone/>
            </a:pPr>
            <a:endParaRPr lang="" altLang="ru-RU" sz="2800" kern="0" spc="-31" dirty="0" smtClean="0">
              <a:solidFill>
                <a:srgbClr val="051D3A"/>
              </a:solidFill>
              <a:latin typeface="Times New Roman" panose="02020603050405020304" pitchFamily="18" charset="0"/>
              <a:ea typeface="Funnel Display" pitchFamily="34" charset="-122"/>
              <a:cs typeface="Times New Roman" panose="02020603050405020304" pitchFamily="18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1153391" y="5725390"/>
            <a:ext cx="5694218" cy="696191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Нарын 2026</a:t>
            </a:r>
          </a:p>
        </p:txBody>
      </p:sp>
      <p:sp>
        <p:nvSpPr>
          <p:cNvPr id="5" name="Text 1"/>
          <p:cNvSpPr/>
          <p:nvPr/>
        </p:nvSpPr>
        <p:spPr>
          <a:xfrm>
            <a:off x="731520" y="385011"/>
            <a:ext cx="6729154" cy="716425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2800" b="1" kern="0" spc="-31" dirty="0" smtClean="0">
                <a:solidFill>
                  <a:srgbClr val="0070C0"/>
                </a:solidFill>
                <a:latin typeface="Times New Roman" panose="02020603050405020304" pitchFamily="18" charset="0"/>
                <a:ea typeface="Funnel Sans Bold" pitchFamily="34" charset="-122"/>
                <a:cs typeface="Times New Roman" panose="02020603050405020304" pitchFamily="18" charset="0"/>
              </a:rPr>
              <a:t>Нарынский медицинский колледж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9461" y="687549"/>
            <a:ext cx="3870182" cy="51602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altLang="en-US" sz="4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4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ктуальность </a:t>
            </a:r>
            <a:endParaRPr lang="ru-RU" sz="4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0" y="1527175"/>
            <a:ext cx="11617693" cy="457200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ОСКЭ</a:t>
            </a:r>
            <a:r>
              <a:rPr lang="ru-RU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заключается в том, что этот метод обеспечивает </a:t>
            </a:r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 пациентов</a:t>
            </a:r>
            <a:r>
              <a:rPr lang="ru-RU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гарантирует </a:t>
            </a:r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объективность оценки</a:t>
            </a:r>
            <a:r>
              <a:rPr lang="ru-RU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позволяет проверить не просто </a:t>
            </a:r>
            <a:r>
              <a:rPr 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знания студента, </a:t>
            </a:r>
            <a:r>
              <a:rPr lang="ru-RU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его </a:t>
            </a:r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реальную готовность к работе</a:t>
            </a:r>
            <a:r>
              <a:rPr lang="ru-RU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сложных клинических ситуациях.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3708400" y="375385"/>
            <a:ext cx="7785209" cy="75858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000" b="1" kern="0" spc="-28" dirty="0">
                <a:solidFill>
                  <a:srgbClr val="0070C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Что </a:t>
            </a:r>
            <a:r>
              <a:rPr lang="en-US" sz="4000" b="1" kern="0" spc="-28" dirty="0" err="1">
                <a:solidFill>
                  <a:srgbClr val="0070C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такое</a:t>
            </a:r>
            <a:r>
              <a:rPr lang="en-US" sz="4000" b="1" kern="0" spc="-28" dirty="0">
                <a:solidFill>
                  <a:srgbClr val="0070C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 </a:t>
            </a:r>
            <a:r>
              <a:rPr lang="en-US" sz="4000" b="1" kern="0" spc="-28" dirty="0" smtClean="0">
                <a:solidFill>
                  <a:srgbClr val="0070C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ОСК</a:t>
            </a:r>
            <a:r>
              <a:rPr lang="ru-RU" sz="4000" b="1" kern="0" spc="-28" dirty="0" smtClean="0">
                <a:solidFill>
                  <a:srgbClr val="0070C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Э</a:t>
            </a:r>
            <a:r>
              <a:rPr lang="en-US" sz="4000" b="1" kern="0" spc="-28" dirty="0" smtClean="0">
                <a:solidFill>
                  <a:srgbClr val="0070C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?</a:t>
            </a:r>
            <a:endParaRPr lang="en-US" sz="4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5269971" y="1543447"/>
            <a:ext cx="2891360" cy="26590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1650" dirty="0"/>
          </a:p>
        </p:txBody>
      </p:sp>
      <p:sp>
        <p:nvSpPr>
          <p:cNvPr id="5" name="Text 2"/>
          <p:cNvSpPr/>
          <p:nvPr/>
        </p:nvSpPr>
        <p:spPr>
          <a:xfrm>
            <a:off x="228600" y="1444224"/>
            <a:ext cx="3390900" cy="45646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r>
              <a:rPr lang="en-US" sz="3600" kern="0" spc="-28" dirty="0">
                <a:solidFill>
                  <a:srgbClr val="0070C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Метод оценки клинической компетентности через выполнение практических заданий в симулированных условиях. </a:t>
            </a:r>
            <a:endParaRPr lang="en-US" sz="36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8456098" y="1543446"/>
            <a:ext cx="3417121" cy="57615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2000" b="1" kern="0" spc="-28" dirty="0">
                <a:solidFill>
                  <a:schemeClr val="bg1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Ключевая особенность</a:t>
            </a:r>
          </a:p>
        </p:txBody>
      </p:sp>
      <p:sp>
        <p:nvSpPr>
          <p:cNvPr id="8" name="Text 5"/>
          <p:cNvSpPr/>
          <p:nvPr/>
        </p:nvSpPr>
        <p:spPr>
          <a:xfrm>
            <a:off x="8287062" y="1444224"/>
            <a:ext cx="3612837" cy="601067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buNone/>
            </a:pPr>
            <a:r>
              <a:rPr lang="ru-RU" sz="2800" kern="0" spc="-28" dirty="0" smtClean="0">
                <a:solidFill>
                  <a:srgbClr val="0070C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ОС</a:t>
            </a:r>
            <a:r>
              <a:rPr lang="en-US" sz="2800" kern="0" spc="-28" dirty="0" smtClean="0">
                <a:solidFill>
                  <a:srgbClr val="0070C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К</a:t>
            </a:r>
            <a:r>
              <a:rPr lang="ru-RU" sz="2800" kern="0" spc="-28" dirty="0" smtClean="0">
                <a:solidFill>
                  <a:srgbClr val="0070C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Э </a:t>
            </a:r>
            <a:r>
              <a:rPr lang="en-US" sz="2800" kern="0" spc="-28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оценивает</a:t>
            </a:r>
            <a:r>
              <a:rPr lang="en-US" sz="2800" kern="0" spc="-28" dirty="0" smtClean="0">
                <a:solidFill>
                  <a:srgbClr val="0070C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 </a:t>
            </a:r>
            <a:r>
              <a:rPr lang="en-US" sz="2800" kern="0" spc="-28" dirty="0">
                <a:solidFill>
                  <a:srgbClr val="0070C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не знания, а </a:t>
            </a:r>
            <a:r>
              <a:rPr lang="en-US" sz="2800" b="1" kern="0" spc="-28" dirty="0">
                <a:solidFill>
                  <a:srgbClr val="0070C0"/>
                </a:solidFill>
                <a:latin typeface="Times New Roman" panose="02020603050405020304" pitchFamily="18" charset="0"/>
                <a:ea typeface="Funnel Sans Bold" pitchFamily="34" charset="-122"/>
                <a:cs typeface="Times New Roman" panose="02020603050405020304" pitchFamily="18" charset="0"/>
              </a:rPr>
              <a:t>практические навыки</a:t>
            </a:r>
            <a:r>
              <a:rPr lang="en-US" sz="2800" kern="0" spc="-28" dirty="0">
                <a:solidFill>
                  <a:srgbClr val="0070C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 — что студент </a:t>
            </a:r>
            <a:r>
              <a:rPr lang="en-US" sz="2800" b="1" kern="0" spc="-28" dirty="0">
                <a:solidFill>
                  <a:srgbClr val="0070C0"/>
                </a:solidFill>
                <a:latin typeface="Times New Roman" panose="02020603050405020304" pitchFamily="18" charset="0"/>
                <a:ea typeface="Funnel Sans Bold" pitchFamily="34" charset="-122"/>
                <a:cs typeface="Times New Roman" panose="02020603050405020304" pitchFamily="18" charset="0"/>
              </a:rPr>
              <a:t>может сделать</a:t>
            </a:r>
            <a:r>
              <a:rPr lang="en-US" sz="2800" kern="0" spc="-28" dirty="0">
                <a:solidFill>
                  <a:srgbClr val="0070C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, а не что он знает. </a:t>
            </a:r>
          </a:p>
          <a:p>
            <a:pPr marL="0" indent="0" algn="ctr">
              <a:buNone/>
            </a:pPr>
            <a:r>
              <a:rPr lang="en-US" sz="2800" kern="0" spc="-28" dirty="0">
                <a:solidFill>
                  <a:srgbClr val="0070C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Это принципиальное отличие от традиционного экзамена</a:t>
            </a:r>
            <a:r>
              <a:rPr lang="en-US" sz="2400" kern="0" spc="-28" dirty="0">
                <a:solidFill>
                  <a:srgbClr val="0070C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/>
          <a:srcRect l="776" t="8488" r="120" b="6863"/>
          <a:stretch/>
        </p:blipFill>
        <p:spPr>
          <a:xfrm>
            <a:off x="3704460" y="1543447"/>
            <a:ext cx="4497641" cy="40264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8175" y="144780"/>
            <a:ext cx="10795635" cy="93281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4000" b="1" kern="0" spc="-31" dirty="0" err="1">
                <a:solidFill>
                  <a:srgbClr val="C0000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История</a:t>
            </a:r>
            <a:r>
              <a:rPr lang="en-US" sz="4000" b="1" kern="0" spc="-31" dirty="0">
                <a:solidFill>
                  <a:srgbClr val="C0000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 </a:t>
            </a:r>
            <a:r>
              <a:rPr lang="en-US" sz="4000" b="1" kern="0" spc="-31" dirty="0" smtClean="0">
                <a:solidFill>
                  <a:srgbClr val="C0000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ОСКЭ</a:t>
            </a:r>
          </a:p>
        </p:txBody>
      </p:sp>
      <p:sp>
        <p:nvSpPr>
          <p:cNvPr id="3" name="Shape 1"/>
          <p:cNvSpPr/>
          <p:nvPr/>
        </p:nvSpPr>
        <p:spPr>
          <a:xfrm>
            <a:off x="6083148" y="1975346"/>
            <a:ext cx="25399" cy="3892947"/>
          </a:xfrm>
          <a:prstGeom prst="roundRect">
            <a:avLst>
              <a:gd name="adj" fmla="val 50001"/>
            </a:avLst>
          </a:prstGeom>
          <a:solidFill>
            <a:srgbClr val="D5CDBE"/>
          </a:solidFill>
        </p:spPr>
      </p:sp>
      <p:sp>
        <p:nvSpPr>
          <p:cNvPr id="4" name="Shape 2"/>
          <p:cNvSpPr/>
          <p:nvPr/>
        </p:nvSpPr>
        <p:spPr>
          <a:xfrm>
            <a:off x="5298496" y="2186980"/>
            <a:ext cx="598373" cy="25400"/>
          </a:xfrm>
          <a:prstGeom prst="roundRect">
            <a:avLst>
              <a:gd name="adj" fmla="val 49999"/>
            </a:avLst>
          </a:prstGeom>
          <a:solidFill>
            <a:srgbClr val="D5CDBE"/>
          </a:solidFill>
        </p:spPr>
      </p:sp>
      <p:sp>
        <p:nvSpPr>
          <p:cNvPr id="5" name="Shape 3"/>
          <p:cNvSpPr/>
          <p:nvPr/>
        </p:nvSpPr>
        <p:spPr>
          <a:xfrm>
            <a:off x="5871470" y="1975346"/>
            <a:ext cx="448755" cy="448766"/>
          </a:xfrm>
          <a:prstGeom prst="roundRect">
            <a:avLst>
              <a:gd name="adj" fmla="val 10091"/>
            </a:avLst>
          </a:prstGeom>
          <a:solidFill>
            <a:srgbClr val="FAF5EB"/>
          </a:solidFill>
          <a:ln w="6350">
            <a:solidFill>
              <a:srgbClr val="D5CDB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955010" y="2023666"/>
            <a:ext cx="281576" cy="352028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200" kern="0" spc="-31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1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457200" y="1676400"/>
            <a:ext cx="4641326" cy="66079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r">
              <a:lnSpc>
                <a:spcPct val="104000"/>
              </a:lnSpc>
              <a:buNone/>
            </a:pPr>
            <a:r>
              <a:rPr lang="en-US" sz="3600" b="1" kern="0" spc="-31" dirty="0">
                <a:solidFill>
                  <a:srgbClr val="FF000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1975 год</a:t>
            </a:r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279399" y="2186981"/>
            <a:ext cx="5508432" cy="143400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2400" b="1" kern="0" spc="-31" dirty="0">
                <a:solidFill>
                  <a:srgbClr val="FF000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Рональд Харден (университет Данди, Шотландия) впервые применил метод оценки уровня компетентности будущих специалистов</a:t>
            </a:r>
          </a:p>
        </p:txBody>
      </p:sp>
      <p:sp>
        <p:nvSpPr>
          <p:cNvPr id="9" name="Shape 7"/>
          <p:cNvSpPr/>
          <p:nvPr/>
        </p:nvSpPr>
        <p:spPr>
          <a:xfrm>
            <a:off x="6294826" y="3383855"/>
            <a:ext cx="598373" cy="25400"/>
          </a:xfrm>
          <a:prstGeom prst="roundRect">
            <a:avLst>
              <a:gd name="adj" fmla="val 49999"/>
            </a:avLst>
          </a:prstGeom>
          <a:solidFill>
            <a:srgbClr val="D5CDBE"/>
          </a:solidFill>
        </p:spPr>
      </p:sp>
      <p:sp>
        <p:nvSpPr>
          <p:cNvPr id="10" name="Shape 8"/>
          <p:cNvSpPr/>
          <p:nvPr/>
        </p:nvSpPr>
        <p:spPr>
          <a:xfrm>
            <a:off x="5871470" y="3044142"/>
            <a:ext cx="448755" cy="448766"/>
          </a:xfrm>
          <a:prstGeom prst="roundRect">
            <a:avLst>
              <a:gd name="adj" fmla="val 18670"/>
            </a:avLst>
          </a:prstGeom>
          <a:solidFill>
            <a:srgbClr val="FAF5EB"/>
          </a:solidFill>
          <a:ln w="6350">
            <a:solidFill>
              <a:srgbClr val="D5CDB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955010" y="2988269"/>
            <a:ext cx="281576" cy="5843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200" kern="0" spc="-31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7009309" y="3128205"/>
            <a:ext cx="4093415" cy="44436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b="1" kern="0" spc="-31" dirty="0">
                <a:solidFill>
                  <a:srgbClr val="0070C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40+ лет развития</a:t>
            </a:r>
            <a:endParaRPr lang="en-US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6615543" y="3572569"/>
            <a:ext cx="5367910" cy="167761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2400" b="1" kern="0" spc="-31" dirty="0">
                <a:solidFill>
                  <a:srgbClr val="0070C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Метод получил широкое распространение в медицинских школах США, Европы и Канады как золотой стандарт оценки</a:t>
            </a:r>
          </a:p>
        </p:txBody>
      </p:sp>
      <p:sp>
        <p:nvSpPr>
          <p:cNvPr id="14" name="Shape 12"/>
          <p:cNvSpPr/>
          <p:nvPr/>
        </p:nvSpPr>
        <p:spPr>
          <a:xfrm>
            <a:off x="5298496" y="4415532"/>
            <a:ext cx="598373" cy="25400"/>
          </a:xfrm>
          <a:prstGeom prst="roundRect">
            <a:avLst>
              <a:gd name="adj" fmla="val 49999"/>
            </a:avLst>
          </a:prstGeom>
          <a:solidFill>
            <a:srgbClr val="D5CDBE"/>
          </a:solidFill>
        </p:spPr>
      </p:sp>
      <p:sp>
        <p:nvSpPr>
          <p:cNvPr id="15" name="Shape 13"/>
          <p:cNvSpPr/>
          <p:nvPr/>
        </p:nvSpPr>
        <p:spPr>
          <a:xfrm>
            <a:off x="5871470" y="4203898"/>
            <a:ext cx="448755" cy="448766"/>
          </a:xfrm>
          <a:prstGeom prst="roundRect">
            <a:avLst>
              <a:gd name="adj" fmla="val 18670"/>
            </a:avLst>
          </a:prstGeom>
          <a:solidFill>
            <a:srgbClr val="FAF5EB"/>
          </a:solidFill>
          <a:ln w="6350">
            <a:solidFill>
              <a:srgbClr val="D5CDB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955010" y="4252218"/>
            <a:ext cx="281576" cy="352028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200" kern="0" spc="-31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3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698086" y="4272459"/>
            <a:ext cx="4400440" cy="29329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r">
              <a:lnSpc>
                <a:spcPct val="104000"/>
              </a:lnSpc>
              <a:buNone/>
            </a:pPr>
            <a:r>
              <a:rPr lang="en-US" sz="2800" b="1" kern="0" spc="-31" dirty="0" smtClean="0">
                <a:solidFill>
                  <a:srgbClr val="7030A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2020  </a:t>
            </a:r>
            <a:r>
              <a:rPr lang="en-US" sz="2800" b="1" kern="0" spc="-31" dirty="0" err="1">
                <a:solidFill>
                  <a:srgbClr val="7030A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год</a:t>
            </a:r>
            <a:r>
              <a:rPr lang="en-US" sz="2800" b="1" kern="0" spc="-31" dirty="0">
                <a:solidFill>
                  <a:srgbClr val="7030A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  </a:t>
            </a:r>
            <a:r>
              <a:rPr lang="en-US" sz="2800" b="1" kern="0" spc="-31" dirty="0" smtClean="0">
                <a:solidFill>
                  <a:srgbClr val="7030A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- Кыргызстан</a:t>
            </a:r>
            <a:endParaRPr lang="en-US" sz="28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511299" y="4730375"/>
            <a:ext cx="4385569" cy="1501217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2400" b="1" kern="0" spc="-31" dirty="0" smtClean="0">
                <a:solidFill>
                  <a:srgbClr val="7030A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Основной акцент направлен на проблемно-ориентированное обучение</a:t>
            </a:r>
            <a:r>
              <a:rPr lang="en-US" sz="1600" kern="0" spc="-31" dirty="0">
                <a:solidFill>
                  <a:srgbClr val="7030A0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.</a:t>
            </a:r>
            <a:r>
              <a:rPr lang="en-US" sz="1600" kern="0" spc="-31" dirty="0" smtClean="0">
                <a:solidFill>
                  <a:srgbClr val="7030A0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 </a:t>
            </a:r>
            <a:endParaRPr lang="en-US" sz="16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7558404" y="4248785"/>
            <a:ext cx="4379595" cy="169481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" alt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Измеряемость: </a:t>
            </a:r>
            <a:r>
              <a:rPr lang="" alt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 от устной теории к демонстрации навыков с использованием обьективных шкал.</a:t>
            </a:r>
            <a:r>
              <a:rPr lang="" alt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Замещающее содержимое 3"/>
          <p:cNvSpPr>
            <a:spLocks noGrp="1"/>
          </p:cNvSpPr>
          <p:nvPr>
            <p:ph sz="half" idx="4294967295"/>
          </p:nvPr>
        </p:nvSpPr>
        <p:spPr>
          <a:xfrm>
            <a:off x="546100" y="1371600"/>
            <a:ext cx="4838700" cy="4681538"/>
          </a:xfrm>
        </p:spPr>
        <p:txBody>
          <a:bodyPr>
            <a:normAutofit/>
          </a:bodyPr>
          <a:lstStyle/>
          <a:p>
            <a:pPr>
              <a:lnSpc>
                <a:spcPct val="70000"/>
              </a:lnSpc>
            </a:pPr>
            <a:r>
              <a:rPr lang="" altLang="ru-RU" dirty="0">
                <a:solidFill>
                  <a:srgbClr val="002060"/>
                </a:solidFill>
              </a:rPr>
              <a:t>Традиционный экзамен 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" altLang="ru-RU" dirty="0">
                <a:solidFill>
                  <a:srgbClr val="002060"/>
                </a:solidFill>
              </a:rPr>
              <a:t>            (до 1975 года)</a:t>
            </a:r>
          </a:p>
          <a:p>
            <a:pPr marL="0" indent="0">
              <a:lnSpc>
                <a:spcPct val="70000"/>
              </a:lnSpc>
              <a:buNone/>
            </a:pPr>
            <a:endParaRPr lang="" altLang="ru-RU" dirty="0"/>
          </a:p>
        </p:txBody>
      </p:sp>
      <p:sp>
        <p:nvSpPr>
          <p:cNvPr id="5" name="Замещающее содержимое 4"/>
          <p:cNvSpPr>
            <a:spLocks noGrp="1"/>
          </p:cNvSpPr>
          <p:nvPr>
            <p:ph sz="half" idx="4294967295"/>
          </p:nvPr>
        </p:nvSpPr>
        <p:spPr>
          <a:xfrm>
            <a:off x="6540500" y="1371600"/>
            <a:ext cx="5241036" cy="769938"/>
          </a:xfrm>
        </p:spPr>
        <p:txBody>
          <a:bodyPr>
            <a:normAutofit lnSpcReduction="10000"/>
          </a:bodyPr>
          <a:lstStyle/>
          <a:p>
            <a:pPr algn="ctr">
              <a:lnSpc>
                <a:spcPct val="80000"/>
              </a:lnSpc>
            </a:pPr>
            <a:r>
              <a:rPr lang="" altLang="ru-RU" dirty="0">
                <a:solidFill>
                  <a:srgbClr val="002060"/>
                </a:solidFill>
              </a:rPr>
              <a:t>Подход Рональда Хардена 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" altLang="ru-RU" dirty="0">
                <a:solidFill>
                  <a:srgbClr val="002060"/>
                </a:solidFill>
              </a:rPr>
              <a:t>(Данди, 1975 г.)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23" t="60304" r="33300" b="21237"/>
          <a:stretch>
            <a:fillRect/>
          </a:stretch>
        </p:blipFill>
        <p:spPr bwMode="auto">
          <a:xfrm>
            <a:off x="6176066" y="4383531"/>
            <a:ext cx="1382339" cy="1445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Текстовое поле 1"/>
          <p:cNvSpPr txBox="1"/>
          <p:nvPr/>
        </p:nvSpPr>
        <p:spPr>
          <a:xfrm>
            <a:off x="1271270" y="319405"/>
            <a:ext cx="8786495" cy="9131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/>
            <a:r>
              <a:rPr lang="" alt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Конец эпохи субьективных оценок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57655" y="2302510"/>
            <a:ext cx="4436745" cy="168751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" alt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Лоторея условий: </a:t>
            </a:r>
            <a:r>
              <a:rPr lang="" alt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Студентам достаются разные пациенты с разной тяжестью патологии.</a:t>
            </a:r>
          </a:p>
          <a:p>
            <a:pPr algn="ctr"/>
            <a:r>
              <a:rPr lang="" alt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 везения.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695450" y="4300855"/>
            <a:ext cx="4400550" cy="164274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" alt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Скрытые критерии: </a:t>
            </a:r>
            <a:r>
              <a:rPr lang="" alt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зависит от личных негласных предпочтений экзаменатора.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335520" y="2306955"/>
            <a:ext cx="4602480" cy="160985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" alt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Стандартизация: </a:t>
            </a:r>
            <a:r>
              <a:rPr lang="" alt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Разделение обследования на четкие этапы с абсолютно равными условиями для всех.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5" t="39049" r="83322" b="42492"/>
          <a:stretch>
            <a:fillRect/>
          </a:stretch>
        </p:blipFill>
        <p:spPr bwMode="auto">
          <a:xfrm>
            <a:off x="1" y="2388997"/>
            <a:ext cx="1537542" cy="1527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04" t="39173" r="33399" b="42368"/>
          <a:stretch>
            <a:fillRect/>
          </a:stretch>
        </p:blipFill>
        <p:spPr bwMode="auto">
          <a:xfrm>
            <a:off x="6174740" y="2341012"/>
            <a:ext cx="1383665" cy="1541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5" t="60150" r="83795" b="21438"/>
          <a:stretch>
            <a:fillRect/>
          </a:stretch>
        </p:blipFill>
        <p:spPr bwMode="auto">
          <a:xfrm>
            <a:off x="26035" y="4300854"/>
            <a:ext cx="1590675" cy="1555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edge/>
      </p:transition>
    </mc:Choice>
    <mc:Fallback xmlns="">
      <p:transition spd="slow">
        <p:wedg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7230" y="494030"/>
            <a:ext cx="10796270" cy="113093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" altLang="en-US" sz="365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и преимущества ОСКЭ</a:t>
            </a:r>
          </a:p>
        </p:txBody>
      </p:sp>
      <p:sp>
        <p:nvSpPr>
          <p:cNvPr id="3" name="Shape 1"/>
          <p:cNvSpPr/>
          <p:nvPr/>
        </p:nvSpPr>
        <p:spPr>
          <a:xfrm>
            <a:off x="304801" y="1409700"/>
            <a:ext cx="3813809" cy="4508500"/>
          </a:xfrm>
          <a:prstGeom prst="roundRect">
            <a:avLst>
              <a:gd name="adj" fmla="val 3443"/>
            </a:avLst>
          </a:prstGeom>
          <a:solidFill>
            <a:srgbClr val="FAF5EB"/>
          </a:solidFill>
          <a:ln w="6350">
            <a:solidFill>
              <a:srgbClr val="D5CDBE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94031" y="1498601"/>
            <a:ext cx="3463289" cy="125095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3200" b="1" kern="0" spc="-3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Объективность</a:t>
            </a:r>
            <a:endParaRPr lang="en-US" sz="3200" b="1" kern="0" spc="-31" dirty="0">
              <a:solidFill>
                <a:srgbClr val="C00000"/>
              </a:solidFill>
              <a:latin typeface="Times New Roman" panose="02020603050405020304" pitchFamily="18" charset="0"/>
              <a:ea typeface="Funnel Display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304801" y="2095501"/>
            <a:ext cx="3858894" cy="32131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2800" kern="0" spc="-31" dirty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Чёткие чек-листы и стандартизированные критерии оценки применяются одинаково для всех студентов без исключения</a:t>
            </a:r>
          </a:p>
        </p:txBody>
      </p:sp>
      <p:sp>
        <p:nvSpPr>
          <p:cNvPr id="6" name="Shape 4"/>
          <p:cNvSpPr/>
          <p:nvPr/>
        </p:nvSpPr>
        <p:spPr>
          <a:xfrm>
            <a:off x="4366894" y="1409700"/>
            <a:ext cx="3350261" cy="4508500"/>
          </a:xfrm>
          <a:prstGeom prst="roundRect">
            <a:avLst>
              <a:gd name="adj" fmla="val 3443"/>
            </a:avLst>
          </a:prstGeom>
          <a:solidFill>
            <a:srgbClr val="FAF5EB"/>
          </a:solidFill>
          <a:ln w="6350">
            <a:solidFill>
              <a:srgbClr val="D5CDB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268468" y="1498601"/>
            <a:ext cx="3467735" cy="88899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2400" b="1" kern="0" spc="-3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Структурированность</a:t>
            </a:r>
            <a:endParaRPr lang="en-US" sz="2400" b="1" kern="0" spc="-31" dirty="0">
              <a:solidFill>
                <a:srgbClr val="C00000"/>
              </a:solidFill>
              <a:latin typeface="Times New Roman" panose="02020603050405020304" pitchFamily="18" charset="0"/>
              <a:ea typeface="Funnel Display" pitchFamily="34" charset="-122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4429759" y="2095501"/>
            <a:ext cx="3192781" cy="3555999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2800" kern="0" spc="-31" dirty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10–20 станций, каждая оценивает конкретные компетенции по заранее </a:t>
            </a:r>
            <a:r>
              <a:rPr lang="en-US" sz="2800" kern="0" spc="-31" dirty="0" err="1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определённой</a:t>
            </a:r>
            <a:r>
              <a:rPr lang="en-US" sz="2800" kern="0" spc="-31" dirty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 </a:t>
            </a:r>
            <a:r>
              <a:rPr lang="en-US" sz="2800" kern="0" spc="-31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схеме</a:t>
            </a:r>
            <a:r>
              <a:rPr lang="ru-RU" sz="2800" kern="0" spc="-31" dirty="0" smtClean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.</a:t>
            </a:r>
            <a:endParaRPr lang="en-US" sz="2800" kern="0" spc="-31" dirty="0">
              <a:solidFill>
                <a:srgbClr val="002060"/>
              </a:solidFill>
              <a:latin typeface="Times New Roman" panose="02020603050405020304" pitchFamily="18" charset="0"/>
              <a:ea typeface="Funnel Sans" pitchFamily="34" charset="-122"/>
              <a:cs typeface="Times New Roman" panose="02020603050405020304" pitchFamily="18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8028304" y="1409700"/>
            <a:ext cx="3960495" cy="4508500"/>
          </a:xfrm>
          <a:prstGeom prst="roundRect">
            <a:avLst>
              <a:gd name="adj" fmla="val 0"/>
            </a:avLst>
          </a:prstGeom>
          <a:solidFill>
            <a:srgbClr val="FAF5EB"/>
          </a:solidFill>
          <a:ln w="6350">
            <a:solidFill>
              <a:srgbClr val="D5CDB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534399" y="1498600"/>
            <a:ext cx="3162300" cy="5969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2800" b="1" kern="0" spc="-31" dirty="0" smtClean="0">
                <a:solidFill>
                  <a:srgbClr val="C0000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К</a:t>
            </a:r>
            <a:r>
              <a:rPr lang="en-US" sz="2800" b="1" kern="0" spc="-3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линичность</a:t>
            </a:r>
            <a:endParaRPr lang="en-US" sz="2800" b="1" kern="0" spc="-31" dirty="0">
              <a:solidFill>
                <a:srgbClr val="C00000"/>
              </a:solidFill>
              <a:latin typeface="Times New Roman" panose="02020603050405020304" pitchFamily="18" charset="0"/>
              <a:ea typeface="Funnel Display" pitchFamily="34" charset="-122"/>
              <a:cs typeface="Times New Roman" panose="020206030504050203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8140701" y="1993901"/>
            <a:ext cx="3619500" cy="37973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2800" kern="0" spc="-31" dirty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Задания моделируют реальные клинические ситуации и процессы обследования пациентов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15900" y="381000"/>
            <a:ext cx="11277710" cy="92898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4000" b="1" kern="0" spc="-31" dirty="0" err="1">
                <a:solidFill>
                  <a:srgbClr val="C0000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Структура</a:t>
            </a:r>
            <a:r>
              <a:rPr lang="en-US" sz="4000" b="1" kern="0" spc="-31" dirty="0">
                <a:solidFill>
                  <a:srgbClr val="C0000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 </a:t>
            </a:r>
            <a:r>
              <a:rPr lang="en-US" sz="4000" b="1" kern="0" spc="-31" dirty="0" smtClean="0">
                <a:solidFill>
                  <a:srgbClr val="C0000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ОСК</a:t>
            </a:r>
            <a:r>
              <a:rPr lang="ky-KG" sz="4000" b="1" kern="0" spc="-31" dirty="0" smtClean="0">
                <a:solidFill>
                  <a:srgbClr val="C0000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Э</a:t>
            </a:r>
            <a:r>
              <a:rPr lang="en-US" sz="4000" b="1" kern="0" spc="-31" dirty="0" smtClean="0">
                <a:solidFill>
                  <a:srgbClr val="C0000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: </a:t>
            </a:r>
            <a:r>
              <a:rPr lang="en-US" sz="4000" b="1" kern="0" spc="-31" dirty="0">
                <a:solidFill>
                  <a:srgbClr val="C0000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Станции</a:t>
            </a:r>
            <a:endParaRPr lang="en-US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4292601" y="1441846"/>
            <a:ext cx="7207260" cy="68985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b="1" kern="0" spc="-31" dirty="0">
                <a:solidFill>
                  <a:srgbClr val="C0000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Как устроен маршрут</a:t>
            </a:r>
            <a:endParaRPr lang="en-US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4165601" y="2019301"/>
            <a:ext cx="7886699" cy="147855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2400" kern="0" spc="-31" dirty="0">
                <a:solidFill>
                  <a:srgbClr val="0070C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Студенты проходят все станции </a:t>
            </a:r>
            <a:r>
              <a:rPr lang="en-US" sz="2400" b="1" kern="0" spc="-31" dirty="0">
                <a:solidFill>
                  <a:srgbClr val="0070C0"/>
                </a:solidFill>
                <a:latin typeface="Times New Roman" panose="02020603050405020304" pitchFamily="18" charset="0"/>
                <a:ea typeface="Funnel Sans Bold" pitchFamily="34" charset="-122"/>
                <a:cs typeface="Times New Roman" panose="02020603050405020304" pitchFamily="18" charset="0"/>
              </a:rPr>
              <a:t>последовательно по расписанию</a:t>
            </a:r>
            <a:r>
              <a:rPr lang="en-US" sz="2400" kern="0" spc="-31" dirty="0">
                <a:solidFill>
                  <a:srgbClr val="0070C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 в одинаковых условиях. Каждая станция длится </a:t>
            </a:r>
            <a:r>
              <a:rPr lang="en-US" sz="2400" b="1" kern="0" spc="-31" dirty="0">
                <a:solidFill>
                  <a:srgbClr val="0070C0"/>
                </a:solidFill>
                <a:latin typeface="Times New Roman" panose="02020603050405020304" pitchFamily="18" charset="0"/>
                <a:ea typeface="Funnel Sans Bold" pitchFamily="34" charset="-122"/>
                <a:cs typeface="Times New Roman" panose="02020603050405020304" pitchFamily="18" charset="0"/>
              </a:rPr>
              <a:t>8–15 минут</a:t>
            </a:r>
            <a:r>
              <a:rPr lang="en-US" sz="2400" kern="0" spc="-31" dirty="0">
                <a:solidFill>
                  <a:srgbClr val="0070C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Text 3"/>
          <p:cNvSpPr/>
          <p:nvPr/>
        </p:nvSpPr>
        <p:spPr>
          <a:xfrm>
            <a:off x="4425351" y="3390900"/>
            <a:ext cx="7074509" cy="5996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2800" b="1" kern="0" spc="-31" dirty="0">
                <a:solidFill>
                  <a:srgbClr val="C0000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Типы станций</a:t>
            </a:r>
            <a:endParaRPr lang="en-US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5111015" y="3898900"/>
            <a:ext cx="6388846" cy="237250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342900" indent="-342900">
              <a:lnSpc>
                <a:spcPct val="133000"/>
              </a:lnSpc>
              <a:buSzPct val="100000"/>
              <a:buFont typeface="Wingdings" panose="05000000000000000000" pitchFamily="2" charset="2"/>
              <a:buChar char="ü"/>
            </a:pPr>
            <a:r>
              <a:rPr lang="en-US" sz="2400" kern="0" spc="-31" dirty="0" err="1">
                <a:solidFill>
                  <a:srgbClr val="0070C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Сбор</a:t>
            </a:r>
            <a:r>
              <a:rPr lang="en-US" sz="2400" kern="0" spc="-31" dirty="0">
                <a:solidFill>
                  <a:srgbClr val="0070C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 </a:t>
            </a:r>
            <a:r>
              <a:rPr lang="en-US" sz="2400" kern="0" spc="-31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анамнеза</a:t>
            </a:r>
            <a:endParaRPr lang="ru-RU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33000"/>
              </a:lnSpc>
              <a:buSzPct val="100000"/>
              <a:buFont typeface="Wingdings" panose="05000000000000000000" pitchFamily="2" charset="2"/>
              <a:buChar char="ü"/>
            </a:pPr>
            <a:r>
              <a:rPr lang="en-US" sz="2400" kern="0" spc="-31" dirty="0" err="1" smtClean="0">
                <a:solidFill>
                  <a:srgbClr val="0070C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Физикальное</a:t>
            </a:r>
            <a:r>
              <a:rPr lang="en-US" sz="2400" kern="0" spc="-31" dirty="0" smtClean="0">
                <a:solidFill>
                  <a:srgbClr val="0070C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 </a:t>
            </a:r>
            <a:r>
              <a:rPr lang="en-US" sz="2400" kern="0" spc="-31" dirty="0">
                <a:solidFill>
                  <a:srgbClr val="0070C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обследование</a:t>
            </a:r>
            <a:endParaRPr lang="en-US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33000"/>
              </a:lnSpc>
              <a:buSzPct val="100000"/>
              <a:buFont typeface="Wingdings" panose="05000000000000000000" pitchFamily="2" charset="2"/>
              <a:buChar char="ü"/>
            </a:pPr>
            <a:r>
              <a:rPr lang="en-US" sz="2400" kern="0" spc="-31" dirty="0">
                <a:solidFill>
                  <a:srgbClr val="0070C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Интерпретация данных</a:t>
            </a:r>
            <a:endParaRPr lang="en-US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33000"/>
              </a:lnSpc>
              <a:buSzPct val="100000"/>
              <a:buFont typeface="Wingdings" panose="05000000000000000000" pitchFamily="2" charset="2"/>
              <a:buChar char="ü"/>
            </a:pPr>
            <a:r>
              <a:rPr lang="en-US" sz="2400" kern="0" spc="-31" dirty="0">
                <a:solidFill>
                  <a:srgbClr val="0070C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Выполнение процедур</a:t>
            </a:r>
            <a:endParaRPr lang="en-US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33000"/>
              </a:lnSpc>
              <a:buSzPct val="100000"/>
              <a:buFont typeface="Wingdings" panose="05000000000000000000" pitchFamily="2" charset="2"/>
              <a:buChar char="ü"/>
            </a:pPr>
            <a:r>
              <a:rPr lang="en-US" sz="2400" kern="0" spc="-31" dirty="0">
                <a:solidFill>
                  <a:srgbClr val="0070C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Неотложная помощь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/>
          <a:srcRect l="3286" t="12860" r="-3286" b="16936"/>
          <a:stretch/>
        </p:blipFill>
        <p:spPr>
          <a:xfrm>
            <a:off x="698086" y="1441845"/>
            <a:ext cx="3269651" cy="48148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 1"/>
          <p:cNvSpPr txBox="1"/>
          <p:nvPr/>
        </p:nvSpPr>
        <p:spPr>
          <a:xfrm>
            <a:off x="647700" y="127000"/>
            <a:ext cx="10517505" cy="8604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ru-RU" altLang="en-US" sz="4000" b="1" dirty="0">
                <a:solidFill>
                  <a:srgbClr val="C00000"/>
                </a:solidFill>
              </a:rPr>
              <a:t>Типы станций ОСКЭ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157604" y="787400"/>
            <a:ext cx="10729595" cy="1143001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Сбор анамнеза</a:t>
            </a:r>
          </a:p>
          <a:p>
            <a:pPr algn="ctr"/>
            <a:r>
              <a:rPr lang="ru-RU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 беседует с симулированным  пациентом и собирает  полную историю болезни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129030" y="2019300"/>
            <a:ext cx="10758169" cy="1046481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 sz="2400" b="1" dirty="0" err="1">
                <a:solidFill>
                  <a:srgbClr val="002060"/>
                </a:solidFill>
              </a:rPr>
              <a:t>Физикальный</a:t>
            </a:r>
            <a:r>
              <a:rPr lang="ru-RU" altLang="en-US" sz="2400" b="1" dirty="0">
                <a:solidFill>
                  <a:srgbClr val="002060"/>
                </a:solidFill>
              </a:rPr>
              <a:t> осмотр</a:t>
            </a:r>
          </a:p>
          <a:p>
            <a:pPr algn="ctr"/>
            <a:r>
              <a:rPr lang="ru-RU" altLang="en-US" sz="2800" dirty="0"/>
              <a:t>Выполнение  структурированного  осмотра по органам и системам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179195" y="3124200"/>
            <a:ext cx="10708004" cy="1120775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 sz="2400" b="1" dirty="0">
                <a:solidFill>
                  <a:srgbClr val="002060"/>
                </a:solidFill>
              </a:rPr>
              <a:t>Интерпретация данных</a:t>
            </a:r>
          </a:p>
          <a:p>
            <a:pPr algn="ctr"/>
            <a:r>
              <a:rPr lang="ru-RU" altLang="en-US" sz="2800" dirty="0"/>
              <a:t>Анализ </a:t>
            </a:r>
            <a:r>
              <a:rPr lang="ru-RU" altLang="en-US" sz="2800" dirty="0" err="1"/>
              <a:t>ЭКГ,лабораторных</a:t>
            </a:r>
            <a:r>
              <a:rPr lang="ru-RU" altLang="en-US" sz="2800" dirty="0"/>
              <a:t> </a:t>
            </a:r>
            <a:r>
              <a:rPr lang="ru-RU" altLang="en-US" sz="2800" dirty="0" err="1"/>
              <a:t>показателей,рентгенограмм</a:t>
            </a:r>
            <a:endParaRPr lang="ru-RU" altLang="en-US" sz="28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210945" y="4289429"/>
            <a:ext cx="10676254" cy="1029332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 sz="2400" b="1" dirty="0">
                <a:solidFill>
                  <a:srgbClr val="002060"/>
                </a:solidFill>
              </a:rPr>
              <a:t>Коммуникация</a:t>
            </a:r>
          </a:p>
          <a:p>
            <a:pPr algn="ctr"/>
            <a:r>
              <a:rPr lang="ru-RU" altLang="en-US" sz="2800" dirty="0"/>
              <a:t>Объяснение диагноза  </a:t>
            </a:r>
            <a:r>
              <a:rPr lang="ru-RU" altLang="en-US" sz="2800" dirty="0" err="1"/>
              <a:t>пациенту,информированное</a:t>
            </a:r>
            <a:r>
              <a:rPr lang="ru-RU" altLang="en-US" sz="2800" dirty="0"/>
              <a:t> согласие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210945" y="5459094"/>
            <a:ext cx="10698479" cy="1157605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 sz="2400" b="1" dirty="0">
                <a:solidFill>
                  <a:srgbClr val="002060"/>
                </a:solidFill>
              </a:rPr>
              <a:t>Процедурные навыки</a:t>
            </a:r>
          </a:p>
          <a:p>
            <a:pPr algn="ctr"/>
            <a:r>
              <a:rPr lang="ru-RU" altLang="en-US" sz="2800" dirty="0" err="1"/>
              <a:t>Инъекции,перевязки,катетеризация,СЛР</a:t>
            </a:r>
            <a:r>
              <a:rPr lang="ru-RU" altLang="en-US" sz="2800" dirty="0"/>
              <a:t> на манекенах</a:t>
            </a:r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371475" y="1181099"/>
            <a:ext cx="504825" cy="49530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altLang="en-US" sz="2400" b="1" dirty="0"/>
              <a:t>01</a:t>
            </a:r>
          </a:p>
        </p:txBody>
      </p:sp>
      <p:sp>
        <p:nvSpPr>
          <p:cNvPr id="9" name="Текстовое поле 8"/>
          <p:cNvSpPr txBox="1"/>
          <p:nvPr/>
        </p:nvSpPr>
        <p:spPr>
          <a:xfrm>
            <a:off x="371475" y="2298700"/>
            <a:ext cx="607060" cy="6223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altLang="en-US" sz="2400" b="1"/>
              <a:t>02</a:t>
            </a:r>
          </a:p>
        </p:txBody>
      </p:sp>
      <p:sp>
        <p:nvSpPr>
          <p:cNvPr id="10" name="Текстовое поле 9"/>
          <p:cNvSpPr txBox="1"/>
          <p:nvPr/>
        </p:nvSpPr>
        <p:spPr>
          <a:xfrm>
            <a:off x="371475" y="3381375"/>
            <a:ext cx="701040" cy="863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altLang="en-US" sz="2400" b="1" dirty="0"/>
              <a:t>03</a:t>
            </a:r>
          </a:p>
        </p:txBody>
      </p:sp>
      <p:sp>
        <p:nvSpPr>
          <p:cNvPr id="11" name="Текстовое поле 10"/>
          <p:cNvSpPr txBox="1"/>
          <p:nvPr/>
        </p:nvSpPr>
        <p:spPr>
          <a:xfrm>
            <a:off x="371475" y="4625975"/>
            <a:ext cx="677545" cy="4933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altLang="en-US" sz="2400" b="1" dirty="0"/>
              <a:t>04</a:t>
            </a:r>
          </a:p>
        </p:txBody>
      </p:sp>
      <p:sp>
        <p:nvSpPr>
          <p:cNvPr id="12" name="Текстовое поле 11"/>
          <p:cNvSpPr txBox="1"/>
          <p:nvPr/>
        </p:nvSpPr>
        <p:spPr>
          <a:xfrm>
            <a:off x="371475" y="5551805"/>
            <a:ext cx="592455" cy="6286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altLang="en-US" sz="2400" b="1" dirty="0"/>
              <a:t>05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885525" y="356135"/>
            <a:ext cx="10607976" cy="99578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4000" b="1" kern="0" spc="-29" dirty="0" err="1">
                <a:solidFill>
                  <a:srgbClr val="C0000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Роль</a:t>
            </a:r>
            <a:r>
              <a:rPr lang="en-US" sz="4000" b="1" kern="0" spc="-29" dirty="0">
                <a:solidFill>
                  <a:srgbClr val="C0000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 </a:t>
            </a:r>
            <a:r>
              <a:rPr lang="en-US" sz="4000" b="1" kern="0" spc="-29" dirty="0" smtClean="0">
                <a:solidFill>
                  <a:srgbClr val="C0000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ОСК</a:t>
            </a:r>
            <a:r>
              <a:rPr lang="ru-RU" sz="4000" b="1" kern="0" spc="-29" dirty="0" smtClean="0">
                <a:solidFill>
                  <a:srgbClr val="C0000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Э</a:t>
            </a:r>
            <a:r>
              <a:rPr lang="en-US" sz="4000" b="1" kern="0" spc="-29" dirty="0" smtClean="0">
                <a:solidFill>
                  <a:srgbClr val="C0000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 </a:t>
            </a:r>
            <a:r>
              <a:rPr lang="en-US" sz="4000" b="1" kern="0" spc="-29" dirty="0">
                <a:solidFill>
                  <a:srgbClr val="C0000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в </a:t>
            </a:r>
            <a:r>
              <a:rPr lang="en-US" sz="4000" b="1" kern="0" spc="-29" dirty="0" err="1">
                <a:solidFill>
                  <a:srgbClr val="C0000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медицинских</a:t>
            </a:r>
            <a:r>
              <a:rPr lang="en-US" sz="4000" b="1" kern="0" spc="-29" dirty="0">
                <a:solidFill>
                  <a:srgbClr val="C0000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 </a:t>
            </a:r>
            <a:r>
              <a:rPr lang="en-US" sz="4000" b="1" kern="0" spc="-29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колледжах</a:t>
            </a:r>
            <a:endParaRPr lang="en-US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389120" y="1516395"/>
            <a:ext cx="7104380" cy="152398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226518" y="1529317"/>
            <a:ext cx="6058067" cy="73255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b="1" kern="0" spc="-29" dirty="0">
                <a:solidFill>
                  <a:srgbClr val="0070C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Оценка компетентности</a:t>
            </a:r>
            <a:endParaRPr lang="en-US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2"/>
          <p:cNvSpPr/>
          <p:nvPr/>
        </p:nvSpPr>
        <p:spPr>
          <a:xfrm>
            <a:off x="4591252" y="2002055"/>
            <a:ext cx="6902248" cy="84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2800" kern="0" spc="-29" dirty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Проверяет готовность студентов к самостоятельной медицинской деятельности в реальных условиях</a:t>
            </a:r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291933" y="3196864"/>
            <a:ext cx="7104379" cy="164938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072514" y="3217784"/>
            <a:ext cx="6212071" cy="51030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b="1" kern="0" spc="-29" dirty="0">
                <a:solidFill>
                  <a:srgbClr val="0070C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Практикоориентированность</a:t>
            </a:r>
            <a:endParaRPr lang="en-US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4"/>
          <p:cNvSpPr/>
          <p:nvPr/>
        </p:nvSpPr>
        <p:spPr>
          <a:xfrm>
            <a:off x="4591252" y="3581401"/>
            <a:ext cx="6391173" cy="8077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just">
              <a:buNone/>
            </a:pPr>
            <a:r>
              <a:rPr lang="en-US" sz="2800" kern="0" spc="-29" dirty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Формирует не только знания, но и навыки,</a:t>
            </a:r>
          </a:p>
          <a:p>
            <a:pPr marL="0" indent="0" algn="just">
              <a:buNone/>
            </a:pPr>
            <a:r>
              <a:rPr lang="en-US" sz="2800" kern="0" spc="-29" dirty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стрессоустойчивость и адаптивность к непредвиденным ситуациям</a:t>
            </a:r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389121" y="4910838"/>
            <a:ext cx="7104379" cy="1388997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5233058" y="4904069"/>
            <a:ext cx="6211848" cy="51325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b="1" kern="0" spc="-29" dirty="0">
                <a:solidFill>
                  <a:srgbClr val="0070C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Итоговая аттестация</a:t>
            </a:r>
          </a:p>
        </p:txBody>
      </p:sp>
      <p:sp>
        <p:nvSpPr>
          <p:cNvPr id="12" name="Text 6"/>
          <p:cNvSpPr/>
          <p:nvPr/>
        </p:nvSpPr>
        <p:spPr>
          <a:xfrm>
            <a:off x="4591253" y="5293895"/>
            <a:ext cx="6805059" cy="79702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r>
              <a:rPr lang="en-US" sz="2800" kern="0" spc="-29" dirty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Используется как форма демонстрационного экзамена при выпуске </a:t>
            </a:r>
            <a:r>
              <a:rPr lang="en-US" sz="2800" kern="0" spc="-29" dirty="0" err="1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из</a:t>
            </a:r>
            <a:r>
              <a:rPr lang="en-US" sz="2800" kern="0" spc="-29" dirty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 </a:t>
            </a:r>
            <a:r>
              <a:rPr lang="en-US" sz="2800" kern="0" spc="-29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коллед</a:t>
            </a:r>
            <a:r>
              <a:rPr lang="ru-RU" sz="2800" kern="0" spc="-29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жа</a:t>
            </a:r>
            <a:endParaRPr lang="en-US" sz="2000" dirty="0">
              <a:solidFill>
                <a:srgbClr val="002060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5"/>
          <a:srcRect l="-1714" t="9775" r="1714" b="9331"/>
          <a:stretch/>
        </p:blipFill>
        <p:spPr>
          <a:xfrm>
            <a:off x="544847" y="1428917"/>
            <a:ext cx="3368841" cy="47390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>
          <a:xfrm>
            <a:off x="313068" y="240632"/>
            <a:ext cx="11269332" cy="902368"/>
          </a:xfrm>
        </p:spPr>
        <p:txBody>
          <a:bodyPr>
            <a:noAutofit/>
          </a:bodyPr>
          <a:lstStyle/>
          <a:p>
            <a:pPr algn="ctr"/>
            <a:r>
              <a:rPr lang="ru-RU" altLang="en-US" sz="4000" b="1" dirty="0">
                <a:solidFill>
                  <a:srgbClr val="C00000"/>
                </a:solidFill>
              </a:rPr>
              <a:t>Зачем ОСКЭ медицинским колледжам?</a:t>
            </a:r>
          </a:p>
        </p:txBody>
      </p:sp>
      <p:sp>
        <p:nvSpPr>
          <p:cNvPr id="15" name="Замещающий текст 14"/>
          <p:cNvSpPr>
            <a:spLocks noGrp="1"/>
          </p:cNvSpPr>
          <p:nvPr>
            <p:ph type="body" idx="16387"/>
            <p:custDataLst>
              <p:tags r:id="rId3"/>
            </p:custDataLst>
          </p:nvPr>
        </p:nvSpPr>
        <p:spPr>
          <a:xfrm>
            <a:off x="202131" y="3063543"/>
            <a:ext cx="3224463" cy="333725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altLang="en-US" sz="2400" b="1" dirty="0" smtClean="0">
                <a:solidFill>
                  <a:srgbClr val="002060"/>
                </a:solidFill>
              </a:rPr>
              <a:t>Специальности. </a:t>
            </a:r>
            <a:r>
              <a:rPr lang="ru-RU" altLang="en-US" sz="2400" dirty="0">
                <a:solidFill>
                  <a:srgbClr val="002060"/>
                </a:solidFill>
              </a:rPr>
              <a:t>Сестринское дело, акушерское дело и лечебное дело</a:t>
            </a:r>
            <a:r>
              <a:rPr lang="ru-RU" altLang="en-US" sz="2400" dirty="0" smtClean="0">
                <a:solidFill>
                  <a:srgbClr val="002060"/>
                </a:solidFill>
              </a:rPr>
              <a:t>. Подтверждение </a:t>
            </a:r>
            <a:r>
              <a:rPr lang="ru-RU" altLang="en-US" sz="2400" dirty="0">
                <a:solidFill>
                  <a:srgbClr val="002060"/>
                </a:solidFill>
              </a:rPr>
              <a:t>готовности к самостоятельной  работе и расширению ответственности</a:t>
            </a:r>
          </a:p>
        </p:txBody>
      </p:sp>
      <p:sp>
        <p:nvSpPr>
          <p:cNvPr id="18" name="Замещающий текст 17"/>
          <p:cNvSpPr>
            <a:spLocks noGrp="1"/>
          </p:cNvSpPr>
          <p:nvPr>
            <p:ph type="body" idx="16389"/>
            <p:custDataLst>
              <p:tags r:id="rId4"/>
            </p:custDataLst>
          </p:nvPr>
        </p:nvSpPr>
        <p:spPr>
          <a:xfrm>
            <a:off x="3171219" y="3176336"/>
            <a:ext cx="3034258" cy="314762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altLang="en-US" sz="2400" b="1" dirty="0">
                <a:solidFill>
                  <a:srgbClr val="002060"/>
                </a:solidFill>
              </a:rPr>
              <a:t>Безопасность пациентов:</a:t>
            </a:r>
          </a:p>
          <a:p>
            <a:pPr>
              <a:lnSpc>
                <a:spcPct val="100000"/>
              </a:lnSpc>
            </a:pPr>
            <a:r>
              <a:rPr lang="ru-RU" altLang="en-US" sz="2400" b="1" dirty="0">
                <a:solidFill>
                  <a:srgbClr val="002060"/>
                </a:solidFill>
              </a:rPr>
              <a:t> </a:t>
            </a:r>
            <a:r>
              <a:rPr lang="ru-RU" altLang="en-US" sz="2400" dirty="0">
                <a:solidFill>
                  <a:srgbClr val="002060"/>
                </a:solidFill>
              </a:rPr>
              <a:t>Право на ошибку на фантомах. </a:t>
            </a:r>
          </a:p>
          <a:p>
            <a:pPr>
              <a:lnSpc>
                <a:spcPct val="100000"/>
              </a:lnSpc>
            </a:pPr>
            <a:r>
              <a:rPr lang="ru-RU" altLang="en-US" sz="2400" dirty="0">
                <a:solidFill>
                  <a:srgbClr val="002060"/>
                </a:solidFill>
              </a:rPr>
              <a:t>В клинику идут  только  безопасные </a:t>
            </a:r>
            <a:r>
              <a:rPr lang="ru-RU" altLang="en-US" sz="2400" dirty="0" smtClean="0">
                <a:solidFill>
                  <a:srgbClr val="002060"/>
                </a:solidFill>
              </a:rPr>
              <a:t>специалисты</a:t>
            </a:r>
            <a:r>
              <a:rPr lang="ru-RU" altLang="en-US" sz="2400" dirty="0" smtClean="0"/>
              <a:t>.</a:t>
            </a:r>
            <a:endParaRPr lang="ru-RU" altLang="en-US" sz="2400" dirty="0"/>
          </a:p>
        </p:txBody>
      </p:sp>
      <p:pic>
        <p:nvPicPr>
          <p:cNvPr id="28" name="Замещающая рамка рисунка 27"/>
          <p:cNvPicPr>
            <a:picLocks noGrp="1" noChangeAspect="1"/>
          </p:cNvPicPr>
          <p:nvPr>
            <p:ph type="pic" idx="16396"/>
            <p:custDataLst>
              <p:tags r:id="rId5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6205476" y="1219869"/>
            <a:ext cx="2764570" cy="1684227"/>
          </a:xfrm>
          <a:prstGeom prst="rect">
            <a:avLst/>
          </a:prstGeom>
        </p:spPr>
      </p:pic>
      <p:sp>
        <p:nvSpPr>
          <p:cNvPr id="21" name="Замещающий текст 20"/>
          <p:cNvSpPr>
            <a:spLocks noGrp="1"/>
          </p:cNvSpPr>
          <p:nvPr>
            <p:ph type="body" idx="16391"/>
            <p:custDataLst>
              <p:tags r:id="rId6"/>
            </p:custDataLst>
          </p:nvPr>
        </p:nvSpPr>
        <p:spPr>
          <a:xfrm>
            <a:off x="6400800" y="3089275"/>
            <a:ext cx="2286000" cy="312229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ky-KG" alt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Коммуникация</a:t>
            </a:r>
            <a:endParaRPr lang="ru-RU" altLang="en-US" sz="2800" b="1" dirty="0">
              <a:solidFill>
                <a:srgbClr val="002060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altLang="en-US" sz="2800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Оценивается не только правильность инъекции</a:t>
            </a:r>
            <a:r>
              <a:rPr lang="ru-RU" alt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но </a:t>
            </a:r>
            <a:r>
              <a:rPr lang="ru-RU" altLang="en-US" sz="2800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и </a:t>
            </a:r>
            <a:r>
              <a:rPr lang="ru-RU" altLang="en-US" sz="2800" dirty="0" err="1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эмпатия</a:t>
            </a:r>
            <a:r>
              <a:rPr lang="ru-RU" altLang="en-US" sz="2800" dirty="0">
                <a:solidFill>
                  <a:srgbClr val="00206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и контакт.</a:t>
            </a:r>
          </a:p>
        </p:txBody>
      </p:sp>
      <p:pic>
        <p:nvPicPr>
          <p:cNvPr id="30" name="Замещающая рамка рисунка 29"/>
          <p:cNvPicPr>
            <a:picLocks noGrp="1" noChangeAspect="1"/>
          </p:cNvPicPr>
          <p:nvPr>
            <p:ph type="pic" idx="16397"/>
            <p:custDataLst>
              <p:tags r:id="rId7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9147987" y="1079438"/>
            <a:ext cx="2768089" cy="1824658"/>
          </a:xfrm>
          <a:prstGeom prst="rect">
            <a:avLst/>
          </a:prstGeom>
        </p:spPr>
      </p:pic>
      <p:sp>
        <p:nvSpPr>
          <p:cNvPr id="24" name="Замещающий текст 23"/>
          <p:cNvSpPr>
            <a:spLocks noGrp="1"/>
          </p:cNvSpPr>
          <p:nvPr>
            <p:ph type="body" idx="16393"/>
            <p:custDataLst>
              <p:tags r:id="rId8"/>
            </p:custDataLst>
          </p:nvPr>
        </p:nvSpPr>
        <p:spPr>
          <a:xfrm>
            <a:off x="8874493" y="3014767"/>
            <a:ext cx="3041583" cy="338603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altLang="en-US" sz="2400" b="1" dirty="0">
                <a:solidFill>
                  <a:srgbClr val="002060"/>
                </a:solidFill>
              </a:rPr>
              <a:t>Снижение стресса.</a:t>
            </a:r>
          </a:p>
          <a:p>
            <a:pPr>
              <a:lnSpc>
                <a:spcPct val="100000"/>
              </a:lnSpc>
            </a:pPr>
            <a:r>
              <a:rPr lang="ru-RU" altLang="en-US" sz="2400" dirty="0">
                <a:solidFill>
                  <a:srgbClr val="002060"/>
                </a:solidFill>
              </a:rPr>
              <a:t>Абсолютная  прозрачность</a:t>
            </a:r>
            <a:r>
              <a:rPr lang="ru-RU" altLang="en-US" sz="2400" dirty="0" smtClean="0">
                <a:solidFill>
                  <a:srgbClr val="002060"/>
                </a:solidFill>
              </a:rPr>
              <a:t>. Студент </a:t>
            </a:r>
            <a:r>
              <a:rPr lang="ru-RU" altLang="en-US" sz="2400" dirty="0">
                <a:solidFill>
                  <a:srgbClr val="002060"/>
                </a:solidFill>
              </a:rPr>
              <a:t>точно знает </a:t>
            </a:r>
            <a:r>
              <a:rPr lang="ru-RU" altLang="en-US" sz="2400" dirty="0" smtClean="0">
                <a:solidFill>
                  <a:srgbClr val="002060"/>
                </a:solidFill>
              </a:rPr>
              <a:t>требования, </a:t>
            </a:r>
            <a:r>
              <a:rPr lang="ru-RU" altLang="en-US" sz="2400" dirty="0">
                <a:solidFill>
                  <a:srgbClr val="002060"/>
                </a:solidFill>
              </a:rPr>
              <a:t>исключая страх перед  </a:t>
            </a:r>
            <a:r>
              <a:rPr lang="ru-RU" altLang="en-US" sz="2400" dirty="0" smtClean="0">
                <a:solidFill>
                  <a:srgbClr val="002060"/>
                </a:solidFill>
              </a:rPr>
              <a:t>непредсказуемостью.</a:t>
            </a:r>
            <a:endParaRPr lang="ru-RU" altLang="en-US" sz="2400" dirty="0">
              <a:solidFill>
                <a:srgbClr val="002060"/>
              </a:solidFill>
            </a:endParaRPr>
          </a:p>
        </p:txBody>
      </p:sp>
      <p:pic>
        <p:nvPicPr>
          <p:cNvPr id="29" name="Замещающая рамка рисунка 28"/>
          <p:cNvPicPr>
            <a:picLocks noGrp="1" noChangeAspect="1"/>
          </p:cNvPicPr>
          <p:nvPr>
            <p:ph type="pic" idx="16395"/>
            <p:custDataLst>
              <p:tags r:id="rId9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171218" y="1120821"/>
            <a:ext cx="2619981" cy="189394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14"/>
          <a:srcRect l="-839" t="17177" r="839" b="12963"/>
          <a:stretch/>
        </p:blipFill>
        <p:spPr>
          <a:xfrm>
            <a:off x="313068" y="1143000"/>
            <a:ext cx="2443873" cy="192054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мещающий текст 3"/>
          <p:cNvSpPr>
            <a:spLocks noGrp="1"/>
          </p:cNvSpPr>
          <p:nvPr>
            <p:ph type="body" sz="half" idx="2"/>
          </p:nvPr>
        </p:nvSpPr>
        <p:spPr>
          <a:xfrm>
            <a:off x="155575" y="3657600"/>
            <a:ext cx="4146918" cy="2897204"/>
          </a:xfrm>
          <a:solidFill>
            <a:srgbClr val="00B0F0"/>
          </a:solidFill>
        </p:spPr>
        <p:txBody>
          <a:bodyPr>
            <a:noAutofit/>
          </a:bodyPr>
          <a:lstStyle/>
          <a:p>
            <a:pPr algn="ctr"/>
            <a:r>
              <a:rPr lang="ru-RU" altLang="en-US" sz="2800" b="1" dirty="0">
                <a:solidFill>
                  <a:srgbClr val="C00000"/>
                </a:solidFill>
              </a:rPr>
              <a:t>Архитектура  оценивания:</a:t>
            </a:r>
          </a:p>
          <a:p>
            <a:r>
              <a:rPr lang="ru-RU" altLang="en-US" sz="2800" b="1" dirty="0">
                <a:solidFill>
                  <a:schemeClr val="bg1"/>
                </a:solidFill>
              </a:rPr>
              <a:t>Молчаливый эксперт</a:t>
            </a:r>
          </a:p>
          <a:p>
            <a:pPr algn="ctr"/>
            <a:r>
              <a:rPr lang="ru-RU" altLang="en-US" sz="2400" dirty="0">
                <a:solidFill>
                  <a:schemeClr val="bg1"/>
                </a:solidFill>
              </a:rPr>
              <a:t>Наводящие </a:t>
            </a:r>
            <a:r>
              <a:rPr lang="ru-RU" altLang="en-US" sz="2400" dirty="0" smtClean="0">
                <a:solidFill>
                  <a:schemeClr val="bg1"/>
                </a:solidFill>
              </a:rPr>
              <a:t>вопросы, подсказки </a:t>
            </a:r>
            <a:r>
              <a:rPr lang="ru-RU" altLang="en-US" sz="2400" dirty="0">
                <a:solidFill>
                  <a:schemeClr val="bg1"/>
                </a:solidFill>
              </a:rPr>
              <a:t>или давление запрещено!!!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491355" y="737235"/>
            <a:ext cx="6931393" cy="148717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altLang="en-US" sz="2800" b="1" dirty="0"/>
              <a:t>Правило тишины:</a:t>
            </a:r>
            <a:r>
              <a:rPr lang="ru-RU" altLang="en-US" sz="2400" dirty="0"/>
              <a:t> Эксперт только  наблюдает. Он не вмешивается</a:t>
            </a:r>
            <a:r>
              <a:rPr lang="ru-RU" altLang="en-US" sz="2400" dirty="0" smtClean="0"/>
              <a:t>, не </a:t>
            </a:r>
            <a:r>
              <a:rPr lang="ru-RU" altLang="en-US" sz="2400" dirty="0"/>
              <a:t>задает вопросов и  не </a:t>
            </a:r>
            <a:r>
              <a:rPr lang="ru-RU" altLang="en-US" sz="2400" dirty="0" smtClean="0"/>
              <a:t>подсказывает.</a:t>
            </a:r>
            <a:endParaRPr lang="ru-RU" altLang="en-US" sz="24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491355" y="2660015"/>
            <a:ext cx="7080250" cy="142875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 sz="2000" b="1" dirty="0"/>
              <a:t>    </a:t>
            </a:r>
            <a:r>
              <a:rPr lang="ru-RU" altLang="en-US" sz="2800" b="1" dirty="0"/>
              <a:t>Цифровая интеграция:</a:t>
            </a:r>
            <a:r>
              <a:rPr lang="ru-RU" altLang="en-US" sz="2400" dirty="0"/>
              <a:t>  Отметки  выставляются в </a:t>
            </a:r>
            <a:r>
              <a:rPr lang="ru-RU" altLang="en-US" sz="2400" dirty="0" smtClean="0"/>
              <a:t> </a:t>
            </a:r>
            <a:r>
              <a:rPr lang="ru-RU" altLang="en-US" sz="2400" dirty="0" smtClean="0"/>
              <a:t>чек листы в </a:t>
            </a:r>
            <a:r>
              <a:rPr lang="ru-RU" altLang="en-US" sz="2400" dirty="0"/>
              <a:t>режиме</a:t>
            </a:r>
          </a:p>
          <a:p>
            <a:pPr algn="ctr"/>
            <a:r>
              <a:rPr lang="ru-RU" altLang="en-US" sz="2400" dirty="0"/>
              <a:t>  реального </a:t>
            </a:r>
            <a:r>
              <a:rPr lang="ru-RU" altLang="en-US" sz="2400" dirty="0" smtClean="0"/>
              <a:t>времени.</a:t>
            </a:r>
            <a:endParaRPr lang="ru-RU" altLang="en-US" sz="2400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552315" y="4660265"/>
            <a:ext cx="6964680" cy="148717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 sz="2800" b="1" dirty="0"/>
              <a:t>     Самостоятельность</a:t>
            </a:r>
            <a:r>
              <a:rPr lang="ru-RU" altLang="en-US" sz="2400" dirty="0"/>
              <a:t>:  Полное  устранение  преподавательского  субъективизма. </a:t>
            </a:r>
          </a:p>
          <a:p>
            <a:pPr algn="ctr"/>
            <a:r>
              <a:rPr lang="ru-RU" altLang="en-US" sz="2400" dirty="0"/>
              <a:t>Студент действует </a:t>
            </a:r>
            <a:r>
              <a:rPr lang="ru-RU" altLang="en-US" sz="2400" dirty="0" smtClean="0"/>
              <a:t>сам.</a:t>
            </a:r>
            <a:endParaRPr lang="ru-RU" altLang="en-US" sz="2400" dirty="0"/>
          </a:p>
        </p:txBody>
      </p:sp>
      <p:sp>
        <p:nvSpPr>
          <p:cNvPr id="2" name="AutoShape 2" descr=", создано искусственным интеллекто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575" y="160337"/>
            <a:ext cx="3819659" cy="364434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3137" y="365759"/>
            <a:ext cx="11060473" cy="179155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3600" b="1" kern="0" spc="-31" dirty="0">
                <a:solidFill>
                  <a:srgbClr val="C0000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Варианты выполнения заданий </a:t>
            </a:r>
            <a:r>
              <a:rPr lang="en-US" sz="3600" b="1" kern="0" spc="-31" dirty="0" err="1">
                <a:solidFill>
                  <a:srgbClr val="C0000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на</a:t>
            </a:r>
            <a:r>
              <a:rPr lang="en-US" sz="3600" b="1" kern="0" spc="-31" dirty="0">
                <a:solidFill>
                  <a:srgbClr val="C0000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 </a:t>
            </a:r>
            <a:r>
              <a:rPr lang="en-US" sz="3600" b="1" kern="0" spc="-31" dirty="0" smtClean="0">
                <a:solidFill>
                  <a:srgbClr val="C0000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ОСК</a:t>
            </a:r>
            <a:r>
              <a:rPr lang="ky-KG" sz="3600" b="1" kern="0" spc="-31" dirty="0" smtClean="0">
                <a:solidFill>
                  <a:srgbClr val="C0000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Э</a:t>
            </a:r>
            <a:endParaRPr lang="en-US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633494" y="1396744"/>
            <a:ext cx="937675" cy="93769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02132" y="2310691"/>
            <a:ext cx="3810398" cy="121215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2400" b="1" kern="0" spc="-31" dirty="0">
                <a:solidFill>
                  <a:srgbClr val="C0000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Демонстрация манипуляции</a:t>
            </a:r>
            <a:endParaRPr lang="en-US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433137" y="2800952"/>
            <a:ext cx="3436219" cy="326774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2400" kern="0" spc="-31" dirty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Выполнение процедуры на тренажере с комментариями вслух — экзаменатор оценивает каждый шаг</a:t>
            </a:r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5629915" y="1489344"/>
            <a:ext cx="788580" cy="78859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121049" y="2277944"/>
            <a:ext cx="3690943" cy="161292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2400" b="1" kern="0" spc="-31" dirty="0">
                <a:solidFill>
                  <a:srgbClr val="C0000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Стандартизированный пациент</a:t>
            </a:r>
            <a:endParaRPr lang="en-US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4"/>
          <p:cNvSpPr/>
          <p:nvPr/>
        </p:nvSpPr>
        <p:spPr>
          <a:xfrm>
            <a:off x="4100361" y="3022333"/>
            <a:ext cx="3711409" cy="309652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2400" kern="0" spc="-31" dirty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Сбор анамнеза, консультация и обследование при взаимодействии с </a:t>
            </a:r>
            <a:r>
              <a:rPr lang="en-US" sz="2400" kern="0" spc="-31" dirty="0" err="1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подготовленным</a:t>
            </a:r>
            <a:r>
              <a:rPr lang="en-US" sz="2400" kern="0" spc="-31" dirty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 </a:t>
            </a:r>
            <a:r>
              <a:rPr lang="en-US" sz="2400" kern="0" spc="-31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акт</a:t>
            </a:r>
            <a:r>
              <a:rPr lang="ky-KG" sz="2400" kern="0" spc="-31" dirty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е</a:t>
            </a:r>
            <a:r>
              <a:rPr lang="en-US" sz="2400" kern="0" spc="-31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ром-пациентом</a:t>
            </a:r>
            <a:endParaRPr lang="en-US" sz="2400" kern="0" spc="-31" dirty="0">
              <a:solidFill>
                <a:srgbClr val="002060"/>
              </a:solidFill>
              <a:latin typeface="Times New Roman" panose="02020603050405020304" pitchFamily="18" charset="0"/>
              <a:ea typeface="Funnel Sans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9889189" y="1438712"/>
            <a:ext cx="718583" cy="71860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248851" y="2277945"/>
            <a:ext cx="3350694" cy="59038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2400" b="1" kern="0" spc="-31" dirty="0">
                <a:solidFill>
                  <a:srgbClr val="C0000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Медицинская документация</a:t>
            </a:r>
            <a:endParaRPr lang="en-US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6"/>
          <p:cNvSpPr/>
          <p:nvPr/>
        </p:nvSpPr>
        <p:spPr>
          <a:xfrm>
            <a:off x="8248629" y="2704699"/>
            <a:ext cx="3244871" cy="333351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2400" kern="0" spc="-31" dirty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Заполнение карты пациента и интерпретация лабораторных и инструментальных данных по результатам обследования</a:t>
            </a:r>
            <a:endParaRPr lang="en-US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11756" y="115503"/>
            <a:ext cx="11810198" cy="1232034"/>
          </a:xfrm>
          <a:prstGeom prst="rect">
            <a:avLst/>
          </a:prstGeom>
          <a:solidFill>
            <a:srgbClr val="00B0F0"/>
          </a:solidFill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3650" b="1" kern="0" spc="-3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Чек-листы</a:t>
            </a:r>
            <a:r>
              <a:rPr lang="en-US" sz="3650" b="1" kern="0" spc="-31" dirty="0">
                <a:solidFill>
                  <a:srgbClr val="C0000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: Инструмент оценки</a:t>
            </a:r>
            <a:endParaRPr lang="en-US" sz="365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211757" y="1434164"/>
            <a:ext cx="5640814" cy="69437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b="1" kern="0" spc="-31" dirty="0">
                <a:solidFill>
                  <a:srgbClr val="00206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Назначение</a:t>
            </a:r>
            <a:endParaRPr lang="en-US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298383" y="2059806"/>
            <a:ext cx="6506678" cy="334959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3200" kern="0" spc="-31" dirty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Детализированный список критериев </a:t>
            </a:r>
            <a:r>
              <a:rPr lang="en-US" sz="3200" kern="0" spc="-31" dirty="0" err="1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для</a:t>
            </a:r>
            <a:r>
              <a:rPr lang="en-US" sz="3200" kern="0" spc="-31" dirty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 </a:t>
            </a:r>
            <a:r>
              <a:rPr lang="en-US" sz="3200" kern="0" spc="-31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объективной</a:t>
            </a:r>
            <a:r>
              <a:rPr lang="en-US" sz="3200" kern="0" spc="-31" dirty="0" smtClean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 </a:t>
            </a:r>
            <a:r>
              <a:rPr lang="en-US" sz="3200" kern="0" spc="-31" dirty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оценки каждого действия студента. Каждый критерий имеет баллы за </a:t>
            </a:r>
            <a:r>
              <a:rPr lang="en-US" sz="3200" b="1" kern="0" spc="-31" dirty="0">
                <a:solidFill>
                  <a:srgbClr val="002060"/>
                </a:solidFill>
                <a:latin typeface="Times New Roman" panose="02020603050405020304" pitchFamily="18" charset="0"/>
                <a:ea typeface="Funnel Sans Bold" pitchFamily="34" charset="-122"/>
                <a:cs typeface="Times New Roman" panose="02020603050405020304" pitchFamily="18" charset="0"/>
              </a:rPr>
              <a:t>полное выполнение</a:t>
            </a:r>
            <a:r>
              <a:rPr lang="en-US" sz="3200" kern="0" spc="-31" dirty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, </a:t>
            </a:r>
            <a:r>
              <a:rPr lang="en-US" sz="3200" b="1" kern="0" spc="-31" dirty="0">
                <a:solidFill>
                  <a:srgbClr val="002060"/>
                </a:solidFill>
                <a:latin typeface="Times New Roman" panose="02020603050405020304" pitchFamily="18" charset="0"/>
                <a:ea typeface="Funnel Sans Bold" pitchFamily="34" charset="-122"/>
                <a:cs typeface="Times New Roman" panose="02020603050405020304" pitchFamily="18" charset="0"/>
              </a:rPr>
              <a:t>частичное выполнение</a:t>
            </a:r>
            <a:r>
              <a:rPr lang="en-US" sz="3200" kern="0" spc="-31" dirty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 и </a:t>
            </a:r>
            <a:r>
              <a:rPr lang="en-US" sz="3200" b="1" kern="0" spc="-31" dirty="0">
                <a:solidFill>
                  <a:srgbClr val="002060"/>
                </a:solidFill>
                <a:latin typeface="Times New Roman" panose="02020603050405020304" pitchFamily="18" charset="0"/>
                <a:ea typeface="Funnel Sans Bold" pitchFamily="34" charset="-122"/>
                <a:cs typeface="Times New Roman" panose="02020603050405020304" pitchFamily="18" charset="0"/>
              </a:rPr>
              <a:t>отсутствие навыка</a:t>
            </a:r>
            <a:r>
              <a:rPr lang="en-US" sz="3200" kern="0" spc="-31" dirty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.</a:t>
            </a:r>
            <a:endParaRPr lang="en-US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4160303"/>
              </p:ext>
            </p:extLst>
          </p:nvPr>
        </p:nvGraphicFramePr>
        <p:xfrm>
          <a:off x="6718434" y="1540042"/>
          <a:ext cx="4995510" cy="4379495"/>
        </p:xfrm>
        <a:graphic>
          <a:graphicData uri="http://schemas.openxmlformats.org/drawingml/2006/table">
            <a:tbl>
              <a:tblPr/>
              <a:tblGrid>
                <a:gridCol w="2497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77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58993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b="1" kern="0" spc="-3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Funnel Sans" pitchFamily="34" charset="-122"/>
                          <a:cs typeface="Times New Roman" panose="02020603050405020304" pitchFamily="18" charset="0"/>
                        </a:rPr>
                        <a:t>Критерий</a:t>
                      </a:r>
                      <a:endParaRPr lang="en-US" sz="24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Funnel Sans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9479" marR="199479" marT="6350" marB="6350" anchor="ctr">
                    <a:lnL w="12700" cap="flat" cmpd="sng" algn="ctr">
                      <a:solidFill>
                        <a:srgbClr val="D5C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C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C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b="1" kern="0" spc="-3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Funnel Sans" pitchFamily="34" charset="-122"/>
                          <a:cs typeface="Times New Roman" panose="02020603050405020304" pitchFamily="18" charset="0"/>
                        </a:rPr>
                        <a:t>Баллы</a:t>
                      </a:r>
                      <a:endParaRPr lang="en-US" sz="24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Funnel Sans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9479" marR="199479" marT="6350" marB="6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C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C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C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429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kern="0" spc="-31" dirty="0" err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Funnel Sans" pitchFamily="34" charset="-122"/>
                          <a:cs typeface="Times New Roman" panose="02020603050405020304" pitchFamily="18" charset="0"/>
                        </a:rPr>
                        <a:t>Полное</a:t>
                      </a:r>
                      <a:r>
                        <a:rPr lang="en-US" sz="2400" kern="0" spc="-3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Funnel Sans" pitchFamily="34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kern="0" spc="-31" dirty="0" err="1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Funnel Sans" pitchFamily="34" charset="-122"/>
                          <a:cs typeface="Times New Roman" panose="02020603050405020304" pitchFamily="18" charset="0"/>
                        </a:rPr>
                        <a:t>выполнение</a:t>
                      </a:r>
                      <a:r>
                        <a:rPr lang="ky-KG" sz="2400" kern="0" spc="-3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Funnel Sans" pitchFamily="34" charset="-122"/>
                          <a:cs typeface="Times New Roman" panose="02020603050405020304" pitchFamily="18" charset="0"/>
                        </a:rPr>
                        <a:t>                </a:t>
                      </a:r>
                      <a:r>
                        <a:rPr lang="ky-KG" sz="2400" kern="0" spc="-31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Funnel Sans" pitchFamily="34" charset="-122"/>
                          <a:cs typeface="Times New Roman" panose="02020603050405020304" pitchFamily="18" charset="0"/>
                        </a:rPr>
                        <a:t>   </a:t>
                      </a:r>
                      <a:endParaRPr lang="en-US" sz="24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Funnel Sans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9479" marR="199479" marT="6350" marB="6350" anchor="ctr">
                    <a:lnL w="12700" cap="flat" cmpd="sng" algn="ctr">
                      <a:solidFill>
                        <a:srgbClr val="D5C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C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C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5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ky-KG" sz="2800" kern="0" spc="-3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Funnel Sans" pitchFamily="34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en-US" sz="24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Funnel Sans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9479" marR="199479" marT="6350" marB="6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C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C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C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5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97215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kern="0" spc="-3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Funnel Sans" pitchFamily="34" charset="-122"/>
                          <a:cs typeface="Times New Roman" panose="02020603050405020304" pitchFamily="18" charset="0"/>
                        </a:rPr>
                        <a:t>Частичное выполнение</a:t>
                      </a:r>
                      <a:endParaRPr lang="en-US" sz="24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Funnel Sans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9479" marR="199479" marT="6350" marB="6350" anchor="ctr">
                    <a:lnL w="12700" cap="flat" cmpd="sng" algn="ctr">
                      <a:solidFill>
                        <a:srgbClr val="D5C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C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C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5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ru-RU" sz="24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Funnel Sans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4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Funnel Sans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9479" marR="199479" marT="6350" marB="6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C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C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C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5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8993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kern="0" spc="-3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Funnel Sans" pitchFamily="34" charset="-122"/>
                          <a:cs typeface="Times New Roman" panose="02020603050405020304" pitchFamily="18" charset="0"/>
                        </a:rPr>
                        <a:t>Навык отсутствует</a:t>
                      </a:r>
                      <a:endParaRPr lang="en-US" sz="24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Funnel Sans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9479" marR="199479" marT="6350" marB="6350" anchor="ctr">
                    <a:lnL w="12700" cap="flat" cmpd="sng" algn="ctr">
                      <a:solidFill>
                        <a:srgbClr val="D5C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C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C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5E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ru-RU" sz="2400" kern="0" spc="-3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Funnel Sans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24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Funnel Sans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9479" marR="199479" marT="6350" marB="63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C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C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C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5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98085" y="411140"/>
            <a:ext cx="11169863" cy="1003773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algn="ctr">
              <a:lnSpc>
                <a:spcPct val="104000"/>
              </a:lnSpc>
            </a:pPr>
            <a:r>
              <a:rPr lang="ru-RU" sz="4400" b="1" dirty="0" err="1">
                <a:solidFill>
                  <a:srgbClr val="C00000"/>
                </a:solidFill>
              </a:rPr>
              <a:t>Клиничский</a:t>
            </a:r>
            <a:r>
              <a:rPr lang="ru-RU" sz="4400" b="1" dirty="0">
                <a:solidFill>
                  <a:srgbClr val="C00000"/>
                </a:solidFill>
              </a:rPr>
              <a:t> случай</a:t>
            </a:r>
          </a:p>
          <a:p>
            <a:pPr algn="ctr">
              <a:lnSpc>
                <a:spcPct val="104000"/>
              </a:lnSpc>
            </a:pPr>
            <a:endParaRPr lang="en-US" sz="33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533526" y="1677804"/>
            <a:ext cx="478729" cy="266499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kern="0" spc="-28" dirty="0">
                <a:solidFill>
                  <a:schemeClr val="bg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1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7" name="Text 4"/>
          <p:cNvSpPr/>
          <p:nvPr/>
        </p:nvSpPr>
        <p:spPr>
          <a:xfrm>
            <a:off x="1028972" y="2377439"/>
            <a:ext cx="4967567" cy="103628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endParaRPr lang="en-US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698086" y="3237191"/>
            <a:ext cx="235565" cy="389091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kern="0" spc="-28" dirty="0">
                <a:solidFill>
                  <a:schemeClr val="bg1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2</a:t>
            </a:r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1268579" y="3096894"/>
            <a:ext cx="5653145" cy="68800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933651" y="3456893"/>
            <a:ext cx="5952797" cy="108373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698086" y="4778872"/>
            <a:ext cx="330886" cy="621555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ky-KG" sz="2000" kern="0" spc="-28" dirty="0" smtClean="0">
                <a:solidFill>
                  <a:schemeClr val="bg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3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5" name="Text 12"/>
          <p:cNvSpPr/>
          <p:nvPr/>
        </p:nvSpPr>
        <p:spPr>
          <a:xfrm>
            <a:off x="1259049" y="5149517"/>
            <a:ext cx="6344910" cy="11412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1756" y="1058780"/>
            <a:ext cx="11656192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 smtClean="0">
                <a:solidFill>
                  <a:srgbClr val="002060"/>
                </a:solidFill>
              </a:rPr>
              <a:t>Пациент: </a:t>
            </a:r>
            <a:r>
              <a:rPr lang="ru-RU" sz="3200" dirty="0" smtClean="0">
                <a:solidFill>
                  <a:srgbClr val="002060"/>
                </a:solidFill>
              </a:rPr>
              <a:t>Мужчина 42 года обратился к терапевту с </a:t>
            </a:r>
            <a:r>
              <a:rPr lang="ru-RU" sz="3200" dirty="0" smtClean="0">
                <a:solidFill>
                  <a:srgbClr val="002060"/>
                </a:solidFill>
              </a:rPr>
              <a:t>жалобами: </a:t>
            </a:r>
            <a:r>
              <a:rPr lang="ru-RU" sz="3200" dirty="0" smtClean="0">
                <a:solidFill>
                  <a:srgbClr val="002060"/>
                </a:solidFill>
              </a:rPr>
              <a:t>Боли в </a:t>
            </a:r>
            <a:r>
              <a:rPr lang="ru-RU" sz="3200" dirty="0" err="1" smtClean="0">
                <a:solidFill>
                  <a:srgbClr val="002060"/>
                </a:solidFill>
              </a:rPr>
              <a:t>эпигастральной</a:t>
            </a:r>
            <a:r>
              <a:rPr lang="ru-RU" sz="3200" dirty="0" smtClean="0">
                <a:solidFill>
                  <a:srgbClr val="002060"/>
                </a:solidFill>
              </a:rPr>
              <a:t> области, тошноту, отрыжка кислым, изжогу.</a:t>
            </a:r>
          </a:p>
          <a:p>
            <a:pPr algn="just"/>
            <a:r>
              <a:rPr lang="ru-RU" sz="3200" dirty="0" smtClean="0">
                <a:solidFill>
                  <a:srgbClr val="002060"/>
                </a:solidFill>
              </a:rPr>
              <a:t>Из анамнеза выяснено, что болеет в течение 2-х лет. Боли периодически возникают после приема пищи, ноющего характера.</a:t>
            </a:r>
          </a:p>
          <a:p>
            <a:pPr algn="just"/>
            <a:r>
              <a:rPr lang="ru-RU" sz="3200" b="1" dirty="0" smtClean="0">
                <a:solidFill>
                  <a:srgbClr val="002060"/>
                </a:solidFill>
              </a:rPr>
              <a:t>При лабораторном исследовании выявлена  </a:t>
            </a:r>
            <a:r>
              <a:rPr lang="en-US" sz="3200" b="1" dirty="0" err="1" smtClean="0">
                <a:solidFill>
                  <a:srgbClr val="002060"/>
                </a:solidFill>
              </a:rPr>
              <a:t>H.pilori</a:t>
            </a:r>
            <a:r>
              <a:rPr lang="ru-RU" sz="3200" b="1" dirty="0" smtClean="0">
                <a:solidFill>
                  <a:srgbClr val="002060"/>
                </a:solidFill>
              </a:rPr>
              <a:t>.</a:t>
            </a:r>
            <a:endParaRPr lang="ru-RU" sz="3200" b="1" dirty="0" smtClean="0">
              <a:solidFill>
                <a:srgbClr val="002060"/>
              </a:solidFill>
            </a:endParaRPr>
          </a:p>
          <a:p>
            <a:pPr algn="just"/>
            <a:endParaRPr lang="ru-RU" sz="3200" b="1" dirty="0">
              <a:solidFill>
                <a:srgbClr val="002060"/>
              </a:solidFill>
            </a:endParaRPr>
          </a:p>
          <a:p>
            <a:pPr algn="just"/>
            <a:r>
              <a:rPr lang="ru-RU" sz="3200" b="1" dirty="0" smtClean="0">
                <a:solidFill>
                  <a:srgbClr val="002060"/>
                </a:solidFill>
              </a:rPr>
              <a:t>Задание:</a:t>
            </a:r>
          </a:p>
          <a:p>
            <a:pPr algn="just"/>
            <a:r>
              <a:rPr lang="ru-RU" sz="3200" dirty="0" smtClean="0">
                <a:solidFill>
                  <a:srgbClr val="002060"/>
                </a:solidFill>
              </a:rPr>
              <a:t>В течение 10 минут подготовь пациента к </a:t>
            </a:r>
            <a:r>
              <a:rPr lang="ru-RU" sz="3200" dirty="0" err="1" smtClean="0">
                <a:solidFill>
                  <a:srgbClr val="002060"/>
                </a:solidFill>
              </a:rPr>
              <a:t>гастроскопическому</a:t>
            </a:r>
            <a:r>
              <a:rPr lang="ru-RU" sz="3200" dirty="0" smtClean="0">
                <a:solidFill>
                  <a:srgbClr val="002060"/>
                </a:solidFill>
              </a:rPr>
              <a:t> исследованию.</a:t>
            </a:r>
          </a:p>
          <a:p>
            <a:pPr algn="just"/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120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98085" y="411140"/>
            <a:ext cx="11169863" cy="1003773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algn="ctr">
              <a:lnSpc>
                <a:spcPct val="104000"/>
              </a:lnSpc>
            </a:pPr>
            <a:r>
              <a:rPr lang="ru-RU" sz="3600" b="1" dirty="0" smtClean="0">
                <a:solidFill>
                  <a:srgbClr val="002060"/>
                </a:solidFill>
              </a:rPr>
              <a:t>Чек лист</a:t>
            </a:r>
            <a:endParaRPr lang="ru-RU" sz="3600" b="1" dirty="0">
              <a:solidFill>
                <a:srgbClr val="002060"/>
              </a:solidFill>
            </a:endParaRPr>
          </a:p>
          <a:p>
            <a:pPr algn="ctr">
              <a:lnSpc>
                <a:spcPct val="104000"/>
              </a:lnSpc>
            </a:pPr>
            <a:endParaRPr lang="en-US" sz="33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533526" y="1677804"/>
            <a:ext cx="478729" cy="266499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kern="0" spc="-28" dirty="0">
                <a:solidFill>
                  <a:schemeClr val="bg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1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7" name="Text 4"/>
          <p:cNvSpPr/>
          <p:nvPr/>
        </p:nvSpPr>
        <p:spPr>
          <a:xfrm>
            <a:off x="1166995" y="1811719"/>
            <a:ext cx="4967567" cy="103628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endParaRPr lang="en-US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698086" y="3237191"/>
            <a:ext cx="235565" cy="389091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kern="0" spc="-28" dirty="0">
                <a:solidFill>
                  <a:schemeClr val="bg1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2</a:t>
            </a:r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1268579" y="3096894"/>
            <a:ext cx="5653145" cy="68800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933651" y="3456893"/>
            <a:ext cx="5952797" cy="108373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698086" y="4778872"/>
            <a:ext cx="330886" cy="621555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ky-KG" sz="2000" kern="0" spc="-28" dirty="0" smtClean="0">
                <a:solidFill>
                  <a:schemeClr val="bg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3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5" name="Text 12"/>
          <p:cNvSpPr/>
          <p:nvPr/>
        </p:nvSpPr>
        <p:spPr>
          <a:xfrm>
            <a:off x="1259049" y="5149517"/>
            <a:ext cx="6344910" cy="11412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0049747"/>
              </p:ext>
            </p:extLst>
          </p:nvPr>
        </p:nvGraphicFramePr>
        <p:xfrm>
          <a:off x="343745" y="914400"/>
          <a:ext cx="11658958" cy="53763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349">
                  <a:extLst>
                    <a:ext uri="{9D8B030D-6E8A-4147-A177-3AD203B41FA5}">
                      <a16:colId xmlns:a16="http://schemas.microsoft.com/office/drawing/2014/main" val="3800214390"/>
                    </a:ext>
                  </a:extLst>
                </a:gridCol>
                <a:gridCol w="8389499">
                  <a:extLst>
                    <a:ext uri="{9D8B030D-6E8A-4147-A177-3AD203B41FA5}">
                      <a16:colId xmlns:a16="http://schemas.microsoft.com/office/drawing/2014/main" val="527494888"/>
                    </a:ext>
                  </a:extLst>
                </a:gridCol>
                <a:gridCol w="1200267">
                  <a:extLst>
                    <a:ext uri="{9D8B030D-6E8A-4147-A177-3AD203B41FA5}">
                      <a16:colId xmlns:a16="http://schemas.microsoft.com/office/drawing/2014/main" val="55867191"/>
                    </a:ext>
                  </a:extLst>
                </a:gridCol>
                <a:gridCol w="1339843">
                  <a:extLst>
                    <a:ext uri="{9D8B030D-6E8A-4147-A177-3AD203B41FA5}">
                      <a16:colId xmlns:a16="http://schemas.microsoft.com/office/drawing/2014/main" val="3973614273"/>
                    </a:ext>
                  </a:extLst>
                </a:gridCol>
              </a:tblGrid>
              <a:tr h="696936">
                <a:tc>
                  <a:txBody>
                    <a:bodyPr/>
                    <a:lstStyle/>
                    <a:p>
                      <a:r>
                        <a:rPr lang="ru-RU" dirty="0" smtClean="0"/>
                        <a:t>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Критерии</a:t>
                      </a:r>
                      <a:r>
                        <a:rPr lang="ru-RU" baseline="0" dirty="0" smtClean="0"/>
                        <a:t> оценивания 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Макс</a:t>
                      </a:r>
                    </a:p>
                    <a:p>
                      <a:r>
                        <a:rPr lang="ru-RU" dirty="0" smtClean="0"/>
                        <a:t>балл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Балл</a:t>
                      </a:r>
                    </a:p>
                    <a:p>
                      <a:r>
                        <a:rPr lang="ru-RU" dirty="0" smtClean="0"/>
                        <a:t>Студ.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321996"/>
                  </a:ext>
                </a:extLst>
              </a:tr>
              <a:tr h="497812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1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Представился</a:t>
                      </a:r>
                      <a:r>
                        <a:rPr lang="ru-RU" sz="2400" baseline="0" dirty="0" smtClean="0"/>
                        <a:t> ли пациенту?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1899582"/>
                  </a:ext>
                </a:extLst>
              </a:tr>
              <a:tr h="497812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2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Объяснил ли цель исследования и получил ли согласие?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282011"/>
                  </a:ext>
                </a:extLst>
              </a:tr>
              <a:tr h="896061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3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Сказал ли , что с 18:00 предыдущего дня до исследования пациент должен быть натощак?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042599"/>
                  </a:ext>
                </a:extLst>
              </a:tr>
              <a:tr h="896061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4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Сказал ли , что утром в день исследования нельзя</a:t>
                      </a:r>
                      <a:r>
                        <a:rPr lang="ru-RU" sz="2400" baseline="0" dirty="0" smtClean="0"/>
                        <a:t> принимать лекарства внутрь и курить?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293074"/>
                  </a:ext>
                </a:extLst>
              </a:tr>
              <a:tr h="896061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5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Предупредил</a:t>
                      </a:r>
                      <a:r>
                        <a:rPr lang="ru-RU" sz="2400" baseline="0" dirty="0" smtClean="0"/>
                        <a:t> ли заранее о том, что во время исследования нельзя глотать слюну?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0953473"/>
                  </a:ext>
                </a:extLst>
              </a:tr>
              <a:tr h="497812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6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Провел</a:t>
                      </a:r>
                      <a:r>
                        <a:rPr lang="ru-RU" sz="2400" baseline="0" dirty="0" smtClean="0"/>
                        <a:t> ли </a:t>
                      </a:r>
                      <a:r>
                        <a:rPr lang="ru-RU" sz="2400" baseline="0" dirty="0" err="1" smtClean="0"/>
                        <a:t>премедикацию</a:t>
                      </a:r>
                      <a:r>
                        <a:rPr lang="ru-RU" sz="2400" baseline="0" dirty="0" smtClean="0"/>
                        <a:t> согласно назначению врача?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6136853"/>
                  </a:ext>
                </a:extLst>
              </a:tr>
              <a:tr h="497812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7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err="1" smtClean="0"/>
                        <a:t>Првильно</a:t>
                      </a:r>
                      <a:r>
                        <a:rPr lang="ru-RU" sz="2400" dirty="0" smtClean="0"/>
                        <a:t> и удобно ли уложил пациента на кушетку?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724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9599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98085" y="411140"/>
            <a:ext cx="11169863" cy="1003773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algn="ctr">
              <a:lnSpc>
                <a:spcPct val="104000"/>
              </a:lnSpc>
            </a:pPr>
            <a:r>
              <a:rPr lang="ru-RU" sz="3600" b="1" dirty="0" smtClean="0">
                <a:solidFill>
                  <a:srgbClr val="002060"/>
                </a:solidFill>
              </a:rPr>
              <a:t>Чек лист</a:t>
            </a:r>
            <a:endParaRPr lang="ru-RU" sz="3600" b="1" dirty="0">
              <a:solidFill>
                <a:srgbClr val="002060"/>
              </a:solidFill>
            </a:endParaRPr>
          </a:p>
          <a:p>
            <a:pPr algn="ctr">
              <a:lnSpc>
                <a:spcPct val="104000"/>
              </a:lnSpc>
            </a:pPr>
            <a:endParaRPr lang="en-US" sz="33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533526" y="1677804"/>
            <a:ext cx="478729" cy="266499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kern="0" spc="-28" dirty="0">
                <a:solidFill>
                  <a:schemeClr val="bg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1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7" name="Text 4"/>
          <p:cNvSpPr/>
          <p:nvPr/>
        </p:nvSpPr>
        <p:spPr>
          <a:xfrm>
            <a:off x="1166995" y="1811719"/>
            <a:ext cx="4967567" cy="103628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endParaRPr lang="en-US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698086" y="3237191"/>
            <a:ext cx="235565" cy="389091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kern="0" spc="-28" dirty="0">
                <a:solidFill>
                  <a:schemeClr val="bg1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2</a:t>
            </a:r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1268579" y="3096894"/>
            <a:ext cx="5653145" cy="68800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933651" y="3456893"/>
            <a:ext cx="5952797" cy="108373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698086" y="4778872"/>
            <a:ext cx="330886" cy="621555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ky-KG" sz="2000" kern="0" spc="-28" dirty="0" smtClean="0">
                <a:solidFill>
                  <a:schemeClr val="bg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3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5" name="Text 12"/>
          <p:cNvSpPr/>
          <p:nvPr/>
        </p:nvSpPr>
        <p:spPr>
          <a:xfrm>
            <a:off x="1259049" y="5149517"/>
            <a:ext cx="6344910" cy="11412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2905930"/>
              </p:ext>
            </p:extLst>
          </p:nvPr>
        </p:nvGraphicFramePr>
        <p:xfrm>
          <a:off x="250256" y="1414912"/>
          <a:ext cx="11617691" cy="4875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6767">
                  <a:extLst>
                    <a:ext uri="{9D8B030D-6E8A-4147-A177-3AD203B41FA5}">
                      <a16:colId xmlns:a16="http://schemas.microsoft.com/office/drawing/2014/main" val="3800214390"/>
                    </a:ext>
                  </a:extLst>
                </a:gridCol>
                <a:gridCol w="8359805">
                  <a:extLst>
                    <a:ext uri="{9D8B030D-6E8A-4147-A177-3AD203B41FA5}">
                      <a16:colId xmlns:a16="http://schemas.microsoft.com/office/drawing/2014/main" val="527494888"/>
                    </a:ext>
                  </a:extLst>
                </a:gridCol>
                <a:gridCol w="1196018">
                  <a:extLst>
                    <a:ext uri="{9D8B030D-6E8A-4147-A177-3AD203B41FA5}">
                      <a16:colId xmlns:a16="http://schemas.microsoft.com/office/drawing/2014/main" val="55867191"/>
                    </a:ext>
                  </a:extLst>
                </a:gridCol>
                <a:gridCol w="1335101">
                  <a:extLst>
                    <a:ext uri="{9D8B030D-6E8A-4147-A177-3AD203B41FA5}">
                      <a16:colId xmlns:a16="http://schemas.microsoft.com/office/drawing/2014/main" val="3973614273"/>
                    </a:ext>
                  </a:extLst>
                </a:gridCol>
              </a:tblGrid>
              <a:tr h="1137699">
                <a:tc>
                  <a:txBody>
                    <a:bodyPr/>
                    <a:lstStyle/>
                    <a:p>
                      <a:r>
                        <a:rPr lang="ru-RU" dirty="0" smtClean="0"/>
                        <a:t>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Критерии</a:t>
                      </a:r>
                      <a:r>
                        <a:rPr lang="ru-RU" baseline="0" dirty="0" smtClean="0"/>
                        <a:t> оценивания 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Максбалл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Балл</a:t>
                      </a:r>
                    </a:p>
                    <a:p>
                      <a:r>
                        <a:rPr lang="ru-RU" dirty="0" smtClean="0"/>
                        <a:t>Студ.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321996"/>
                  </a:ext>
                </a:extLst>
              </a:tr>
              <a:tr h="812643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8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Положил ли салфетку</a:t>
                      </a:r>
                      <a:r>
                        <a:rPr lang="ru-RU" sz="2400" baseline="0" dirty="0" smtClean="0"/>
                        <a:t> / полотенце на грудь пациента?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1899582"/>
                  </a:ext>
                </a:extLst>
              </a:tr>
              <a:tr h="1462757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9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Объяснил ли необходимость правильно дышать через рот во время исследования?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282011"/>
                  </a:ext>
                </a:extLst>
              </a:tr>
              <a:tr h="1462757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10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Предупредил ли пациента,</a:t>
                      </a:r>
                      <a:r>
                        <a:rPr lang="ru-RU" sz="2400" baseline="0" dirty="0" smtClean="0"/>
                        <a:t> что после процедуры в течение 1го часа нельзя есть и пить из за анестезии</a:t>
                      </a:r>
                      <a:r>
                        <a:rPr lang="ru-RU" sz="2400" dirty="0" smtClean="0"/>
                        <a:t>?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0425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5108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"/>
          <p:cNvSpPr/>
          <p:nvPr/>
        </p:nvSpPr>
        <p:spPr>
          <a:xfrm>
            <a:off x="8099180" y="1711804"/>
            <a:ext cx="530180" cy="704200"/>
          </a:xfrm>
          <a:prstGeom prst="roundRect">
            <a:avLst>
              <a:gd name="adj" fmla="val 18670"/>
            </a:avLst>
          </a:prstGeom>
          <a:solidFill>
            <a:srgbClr val="7030A0"/>
          </a:solidFill>
          <a:ln w="6350">
            <a:solidFill>
              <a:srgbClr val="D5CDBE"/>
            </a:solidFill>
            <a:prstDash val="solid"/>
          </a:ln>
        </p:spPr>
      </p:sp>
      <p:sp>
        <p:nvSpPr>
          <p:cNvPr id="15" name="Shape 1"/>
          <p:cNvSpPr/>
          <p:nvPr/>
        </p:nvSpPr>
        <p:spPr>
          <a:xfrm>
            <a:off x="4838721" y="1643915"/>
            <a:ext cx="517918" cy="704200"/>
          </a:xfrm>
          <a:prstGeom prst="roundRect">
            <a:avLst>
              <a:gd name="adj" fmla="val 18670"/>
            </a:avLst>
          </a:prstGeom>
          <a:solidFill>
            <a:srgbClr val="7030A0"/>
          </a:solidFill>
          <a:ln w="6350">
            <a:solidFill>
              <a:srgbClr val="D5CDBE"/>
            </a:solidFill>
            <a:prstDash val="solid"/>
          </a:ln>
        </p:spPr>
      </p:sp>
      <p:sp>
        <p:nvSpPr>
          <p:cNvPr id="2" name="Text 0"/>
          <p:cNvSpPr/>
          <p:nvPr/>
        </p:nvSpPr>
        <p:spPr>
          <a:xfrm>
            <a:off x="623282" y="375385"/>
            <a:ext cx="10870328" cy="196210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4800" b="1" kern="0" spc="-31" dirty="0">
                <a:solidFill>
                  <a:srgbClr val="C0000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Методы оценивания </a:t>
            </a:r>
            <a:r>
              <a:rPr lang="en-US" sz="4800" b="1" kern="0" spc="-31" dirty="0" err="1">
                <a:solidFill>
                  <a:srgbClr val="C0000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на</a:t>
            </a:r>
            <a:r>
              <a:rPr lang="en-US" sz="4800" b="1" kern="0" spc="-31" dirty="0">
                <a:solidFill>
                  <a:srgbClr val="C0000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 </a:t>
            </a:r>
            <a:r>
              <a:rPr lang="en-US" sz="4800" b="1" kern="0" spc="-31" dirty="0" smtClean="0">
                <a:solidFill>
                  <a:srgbClr val="C0000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ОСК</a:t>
            </a:r>
            <a:r>
              <a:rPr lang="ky-KG" sz="4800" b="1" kern="0" spc="-31" dirty="0" smtClean="0">
                <a:solidFill>
                  <a:srgbClr val="C0000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Э</a:t>
            </a:r>
            <a:endParaRPr lang="en-US" sz="4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533021" y="1633294"/>
            <a:ext cx="530180" cy="704200"/>
          </a:xfrm>
          <a:prstGeom prst="roundRect">
            <a:avLst>
              <a:gd name="adj" fmla="val 18670"/>
            </a:avLst>
          </a:prstGeom>
          <a:solidFill>
            <a:srgbClr val="7030A0"/>
          </a:solidFill>
          <a:ln w="6350">
            <a:solidFill>
              <a:srgbClr val="D5CDBE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 flipH="1">
            <a:off x="623281" y="1742173"/>
            <a:ext cx="358494" cy="471639"/>
          </a:xfrm>
          <a:prstGeom prst="rect">
            <a:avLst/>
          </a:prstGeom>
          <a:solidFill>
            <a:srgbClr val="7030A0"/>
          </a:solidFill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3200" kern="0" spc="-31" dirty="0">
                <a:solidFill>
                  <a:schemeClr val="bg1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1</a:t>
            </a: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262626" y="1633294"/>
            <a:ext cx="2867748" cy="146501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b="1" kern="0" spc="-31" dirty="0">
                <a:solidFill>
                  <a:srgbClr val="7030A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Прямая оценка</a:t>
            </a:r>
            <a:endParaRPr lang="en-US" sz="28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262625" y="2050181"/>
            <a:ext cx="2917653" cy="276371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2400" kern="0" spc="-31" dirty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Экзаменатор оценивает действия студента непосредственно на станции по чек-листу в режиме </a:t>
            </a:r>
            <a:r>
              <a:rPr lang="en-US" sz="2400" kern="0" spc="-31" dirty="0" err="1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реального</a:t>
            </a:r>
            <a:r>
              <a:rPr lang="en-US" sz="2400" kern="0" spc="-31" dirty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 </a:t>
            </a:r>
            <a:r>
              <a:rPr lang="en-US" sz="2400" kern="0" spc="-31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времени</a:t>
            </a:r>
            <a:r>
              <a:rPr lang="ru-RU" sz="2400" kern="0" spc="-31" dirty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.</a:t>
            </a:r>
            <a:endParaRPr lang="en-US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4900677" y="1742173"/>
            <a:ext cx="455962" cy="557816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200" kern="0" spc="-31" dirty="0">
                <a:solidFill>
                  <a:schemeClr val="bg1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2</a:t>
            </a:r>
            <a:endParaRPr lang="en-US" sz="2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5582521" y="1756890"/>
            <a:ext cx="2777398" cy="45692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b="1" kern="0" spc="-31" dirty="0">
                <a:solidFill>
                  <a:srgbClr val="7030A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Видеозапись</a:t>
            </a:r>
            <a:endParaRPr lang="en-US" sz="28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5457524" y="2299989"/>
            <a:ext cx="2569154" cy="311903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2400" kern="0" spc="-31" dirty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Возможна оценка по видеозаписи выполнения процедуры — обеспечивает дополнительную объективность</a:t>
            </a:r>
            <a:endParaRPr lang="en-US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144861" y="1742173"/>
            <a:ext cx="411997" cy="557816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200" kern="0" spc="-31" dirty="0">
                <a:solidFill>
                  <a:schemeClr val="bg1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3</a:t>
            </a:r>
            <a:endParaRPr lang="en-US" sz="2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8855242" y="1633294"/>
            <a:ext cx="3060834" cy="1273536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b="1" kern="0" spc="-31" dirty="0">
                <a:solidFill>
                  <a:srgbClr val="7030A0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Документирование и собеседование</a:t>
            </a:r>
            <a:endParaRPr lang="en-US" sz="2400" b="1" dirty="0">
              <a:solidFill>
                <a:srgbClr val="7030A0"/>
              </a:solidFill>
            </a:endParaRPr>
          </a:p>
        </p:txBody>
      </p:sp>
      <p:sp>
        <p:nvSpPr>
          <p:cNvPr id="14" name="Text 12"/>
          <p:cNvSpPr/>
          <p:nvPr/>
        </p:nvSpPr>
        <p:spPr>
          <a:xfrm>
            <a:off x="8758989" y="2560321"/>
            <a:ext cx="2880361" cy="225357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2400" kern="0" spc="-31" dirty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Анализ заполненной медицинской документации и структурированное интервью по результатам выполнения задания</a:t>
            </a:r>
            <a:endParaRPr lang="en-US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51312" y="442762"/>
            <a:ext cx="10694713" cy="90601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3600" b="1" kern="0" spc="-31" dirty="0">
                <a:solidFill>
                  <a:srgbClr val="C0000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Система подсчёта баллов</a:t>
            </a:r>
            <a:endParaRPr lang="en-US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651057" y="1872258"/>
            <a:ext cx="2477529" cy="2219127"/>
          </a:xfrm>
          <a:prstGeom prst="roundRect">
            <a:avLst>
              <a:gd name="adj" fmla="val 3775"/>
            </a:avLst>
          </a:prstGeom>
          <a:solidFill>
            <a:srgbClr val="7030A0"/>
          </a:solidFill>
          <a:ln w="25399">
            <a:solidFill>
              <a:srgbClr val="D5CDBE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98896" y="1982804"/>
            <a:ext cx="2151895" cy="40757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b="1" kern="0" spc="-31" dirty="0">
                <a:solidFill>
                  <a:schemeClr val="bg1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Чек-листы</a:t>
            </a:r>
            <a:endParaRPr lang="en-US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698086" y="2390379"/>
            <a:ext cx="2430500" cy="124797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r>
              <a:rPr lang="en-US" sz="2400" kern="0" spc="-31" dirty="0">
                <a:solidFill>
                  <a:schemeClr val="bg1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Каждый критерий оценивается в баллах: 0, </a:t>
            </a:r>
            <a:r>
              <a:rPr lang="ky-KG" sz="2400" kern="0" spc="-31" dirty="0" smtClean="0">
                <a:solidFill>
                  <a:schemeClr val="bg1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1</a:t>
            </a:r>
            <a:r>
              <a:rPr lang="en-US" sz="2400" kern="0" spc="-31" dirty="0" smtClean="0">
                <a:solidFill>
                  <a:schemeClr val="bg1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 </a:t>
            </a:r>
            <a:r>
              <a:rPr lang="en-US" sz="2400" kern="0" spc="-31" dirty="0" err="1">
                <a:solidFill>
                  <a:schemeClr val="bg1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или</a:t>
            </a:r>
            <a:r>
              <a:rPr lang="en-US" sz="2400" kern="0" spc="-31" dirty="0">
                <a:solidFill>
                  <a:schemeClr val="bg1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 </a:t>
            </a:r>
            <a:r>
              <a:rPr lang="ky-KG" sz="2400" kern="0" spc="-31" dirty="0">
                <a:solidFill>
                  <a:schemeClr val="bg1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2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3318664" y="1872258"/>
            <a:ext cx="2477529" cy="2219127"/>
          </a:xfrm>
          <a:prstGeom prst="roundRect">
            <a:avLst>
              <a:gd name="adj" fmla="val 3775"/>
            </a:avLst>
          </a:prstGeom>
          <a:solidFill>
            <a:srgbClr val="7030A0"/>
          </a:solidFill>
          <a:ln w="25399">
            <a:solidFill>
              <a:srgbClr val="D5CDB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43698" y="2001244"/>
            <a:ext cx="2184047" cy="38913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b="1" kern="0" spc="-31" dirty="0">
                <a:solidFill>
                  <a:schemeClr val="bg1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Итоговый балл</a:t>
            </a:r>
            <a:endParaRPr lang="en-US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3443698" y="2390380"/>
            <a:ext cx="2184048" cy="147617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r>
              <a:rPr lang="en-US" sz="2400" kern="0" spc="-31" dirty="0">
                <a:solidFill>
                  <a:schemeClr val="bg1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Сумма баллов по всем критериям переводится в процент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98086" y="4290814"/>
            <a:ext cx="5154484" cy="1580753"/>
          </a:xfrm>
          <a:prstGeom prst="roundRect">
            <a:avLst>
              <a:gd name="adj" fmla="val 5300"/>
            </a:avLst>
          </a:prstGeom>
          <a:solidFill>
            <a:srgbClr val="7030A0"/>
          </a:solidFill>
          <a:ln w="25399">
            <a:solidFill>
              <a:srgbClr val="D5CDB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98896" y="4465376"/>
            <a:ext cx="4828849" cy="34355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b="1" kern="0" spc="-31" dirty="0">
                <a:solidFill>
                  <a:schemeClr val="bg1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Пороговый балл</a:t>
            </a:r>
            <a:endParaRPr lang="en-US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798896" y="4889634"/>
            <a:ext cx="4828849" cy="757103"/>
          </a:xfrm>
          <a:prstGeom prst="rect">
            <a:avLst/>
          </a:prstGeom>
          <a:solidFill>
            <a:srgbClr val="7030A0"/>
          </a:solidFill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r>
              <a:rPr lang="en-US" sz="2400" kern="0" spc="-31" dirty="0">
                <a:solidFill>
                  <a:schemeClr val="bg1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Минимальный балл для прохождения экзамена </a:t>
            </a:r>
            <a:r>
              <a:rPr lang="en-US" sz="2400" kern="0" spc="-31" dirty="0" err="1">
                <a:solidFill>
                  <a:schemeClr val="bg1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устанавливается</a:t>
            </a:r>
            <a:r>
              <a:rPr lang="en-US" sz="2400" kern="0" spc="-31" dirty="0">
                <a:solidFill>
                  <a:schemeClr val="bg1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 </a:t>
            </a:r>
            <a:r>
              <a:rPr lang="en-US" sz="2400" kern="0" spc="-31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заранее</a:t>
            </a:r>
            <a:r>
              <a:rPr lang="ru-RU" sz="2400" kern="0" spc="-31" dirty="0" smtClean="0">
                <a:solidFill>
                  <a:schemeClr val="bg1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.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6333422" y="1348779"/>
            <a:ext cx="5765533" cy="478532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r>
              <a:rPr lang="ru-RU" sz="2800" b="1" kern="0" spc="-31" dirty="0" smtClean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Подсчет баллов при принятии модулей</a:t>
            </a:r>
            <a:r>
              <a:rPr lang="ru-RU" sz="2800" kern="0" spc="-31" dirty="0" smtClean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: </a:t>
            </a:r>
            <a:endParaRPr lang="ru-RU" sz="2800" kern="0" spc="-31" dirty="0" smtClean="0">
              <a:solidFill>
                <a:srgbClr val="002060"/>
              </a:solidFill>
              <a:latin typeface="Times New Roman" panose="02020603050405020304" pitchFamily="18" charset="0"/>
              <a:ea typeface="Funnel Sans" pitchFamily="34" charset="-122"/>
              <a:cs typeface="Times New Roman" panose="02020603050405020304" pitchFamily="18" charset="0"/>
            </a:endParaRPr>
          </a:p>
          <a:p>
            <a:pPr marL="342900" indent="-342900" algn="l">
              <a:lnSpc>
                <a:spcPct val="133000"/>
              </a:lnSpc>
              <a:buFont typeface="Wingdings" panose="05000000000000000000" pitchFamily="2" charset="2"/>
              <a:buChar char="Ø"/>
            </a:pPr>
            <a:r>
              <a:rPr lang="ru-RU" sz="2800" dirty="0" smtClean="0">
                <a:solidFill>
                  <a:srgbClr val="002060"/>
                </a:solidFill>
              </a:rPr>
              <a:t>18–20 </a:t>
            </a:r>
            <a:r>
              <a:rPr lang="ru-RU" sz="2800" dirty="0">
                <a:solidFill>
                  <a:srgbClr val="002060"/>
                </a:solidFill>
              </a:rPr>
              <a:t>балл — </a:t>
            </a:r>
            <a:r>
              <a:rPr lang="ru-RU" sz="2800" dirty="0" smtClean="0">
                <a:solidFill>
                  <a:srgbClr val="002060"/>
                </a:solidFill>
              </a:rPr>
              <a:t>отлично </a:t>
            </a:r>
            <a:endParaRPr lang="ru-RU" sz="2800" dirty="0">
              <a:solidFill>
                <a:srgbClr val="002060"/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srgbClr val="002060"/>
                </a:solidFill>
              </a:rPr>
              <a:t>15–17 балл — </a:t>
            </a:r>
            <a:r>
              <a:rPr lang="ru-RU" sz="2800" dirty="0" smtClean="0">
                <a:solidFill>
                  <a:srgbClr val="002060"/>
                </a:solidFill>
              </a:rPr>
              <a:t>хорошо</a:t>
            </a:r>
            <a:endParaRPr lang="ru-RU" sz="2800" dirty="0">
              <a:solidFill>
                <a:srgbClr val="002060"/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srgbClr val="002060"/>
                </a:solidFill>
              </a:rPr>
              <a:t>12–14 балл — </a:t>
            </a:r>
            <a:r>
              <a:rPr lang="ru-RU" sz="2800" dirty="0" smtClean="0">
                <a:solidFill>
                  <a:srgbClr val="002060"/>
                </a:solidFill>
              </a:rPr>
              <a:t>удовлетворительно  </a:t>
            </a:r>
            <a:endParaRPr lang="ru-RU" sz="2800" dirty="0">
              <a:solidFill>
                <a:srgbClr val="002060"/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ru-RU" sz="2800" dirty="0" smtClean="0">
                <a:solidFill>
                  <a:srgbClr val="002060"/>
                </a:solidFill>
              </a:rPr>
              <a:t>Менее 12 баллов — </a:t>
            </a:r>
            <a:r>
              <a:rPr lang="ru-RU" sz="2800" dirty="0">
                <a:solidFill>
                  <a:srgbClr val="002060"/>
                </a:solidFill>
              </a:rPr>
              <a:t>н</a:t>
            </a:r>
            <a:r>
              <a:rPr lang="ru-RU" sz="2800" dirty="0" smtClean="0">
                <a:solidFill>
                  <a:srgbClr val="002060"/>
                </a:solidFill>
              </a:rPr>
              <a:t>авык не усвоен</a:t>
            </a:r>
          </a:p>
          <a:p>
            <a:pPr lvl="0"/>
            <a:r>
              <a:rPr lang="ru-RU" sz="2800" b="1" dirty="0" smtClean="0">
                <a:solidFill>
                  <a:srgbClr val="002060"/>
                </a:solidFill>
              </a:rPr>
              <a:t>Подсчет баллов при ИГА: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ru-RU" sz="2800" dirty="0" smtClean="0">
                <a:solidFill>
                  <a:srgbClr val="002060"/>
                </a:solidFill>
              </a:rPr>
              <a:t>Коммуникация – 20%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ru-RU" sz="2800" dirty="0" smtClean="0">
                <a:solidFill>
                  <a:srgbClr val="002060"/>
                </a:solidFill>
              </a:rPr>
              <a:t>Клинические навыки – 50%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ru-RU" sz="2800" dirty="0" smtClean="0">
                <a:solidFill>
                  <a:srgbClr val="002060"/>
                </a:solidFill>
              </a:rPr>
              <a:t>Теоретические знания – 20%</a:t>
            </a:r>
          </a:p>
          <a:p>
            <a:pPr lvl="0"/>
            <a:endParaRPr lang="ru-RU" sz="2000" dirty="0">
              <a:solidFill>
                <a:srgbClr val="002060"/>
              </a:solidFill>
            </a:endParaRPr>
          </a:p>
          <a:p>
            <a:pPr marL="0" indent="0" algn="l">
              <a:lnSpc>
                <a:spcPct val="133000"/>
              </a:lnSpc>
              <a:buNone/>
            </a:pPr>
            <a:endParaRPr lang="en-US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6198669" y="5101389"/>
            <a:ext cx="5301291" cy="103271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endParaRPr lang="en-US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06391" y="375386"/>
            <a:ext cx="6853187" cy="76801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4000" b="1" kern="0" spc="-25" dirty="0">
                <a:solidFill>
                  <a:srgbClr val="C0000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Ключевые выводы</a:t>
            </a:r>
            <a:endParaRPr lang="en-US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01055" y="1463876"/>
            <a:ext cx="549954" cy="549968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1468642" y="1293517"/>
            <a:ext cx="5275088" cy="45164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b="1" kern="0" spc="-25" dirty="0">
                <a:solidFill>
                  <a:srgbClr val="00206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Больше, чем экзамен</a:t>
            </a:r>
            <a:endParaRPr lang="en-US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2"/>
          <p:cNvSpPr/>
          <p:nvPr/>
        </p:nvSpPr>
        <p:spPr>
          <a:xfrm>
            <a:off x="1251284" y="1745159"/>
            <a:ext cx="8364354" cy="76140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r>
              <a:rPr lang="en-US" sz="2400" kern="0" spc="-25" dirty="0" smtClean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ОСК</a:t>
            </a:r>
            <a:r>
              <a:rPr lang="ru-RU" sz="2400" kern="0" spc="-25" dirty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Э</a:t>
            </a:r>
            <a:r>
              <a:rPr lang="en-US" sz="2400" kern="0" spc="-25" dirty="0" smtClean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 </a:t>
            </a:r>
            <a:r>
              <a:rPr lang="en-US" sz="2400" kern="0" spc="-25" dirty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— это не просто проверка знаний, а комплексная </a:t>
            </a:r>
            <a:r>
              <a:rPr lang="en-US" sz="2400" kern="0" spc="-25" dirty="0" err="1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оценка</a:t>
            </a:r>
            <a:r>
              <a:rPr lang="en-US" sz="2400" kern="0" spc="-25" dirty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 </a:t>
            </a:r>
            <a:r>
              <a:rPr lang="en-US" sz="2400" kern="0" spc="-25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практических</a:t>
            </a:r>
            <a:r>
              <a:rPr lang="en-US" sz="2400" kern="0" spc="-25" dirty="0" smtClean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 </a:t>
            </a:r>
            <a:r>
              <a:rPr lang="en-US" sz="2400" kern="0" spc="-25" dirty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навыков, необходимых в реальной работе.</a:t>
            </a:r>
            <a:endParaRPr lang="en-US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Image 4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600657" y="2712642"/>
            <a:ext cx="550351" cy="550365"/>
          </a:xfrm>
          <a:prstGeom prst="rect">
            <a:avLst/>
          </a:prstGeom>
        </p:spPr>
      </p:pic>
      <p:sp>
        <p:nvSpPr>
          <p:cNvPr id="10" name="Text 3"/>
          <p:cNvSpPr/>
          <p:nvPr/>
        </p:nvSpPr>
        <p:spPr>
          <a:xfrm>
            <a:off x="1251284" y="2558159"/>
            <a:ext cx="5492446" cy="43616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b="1" kern="0" spc="-25" dirty="0">
                <a:solidFill>
                  <a:srgbClr val="00206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Инвестиция в компетентность</a:t>
            </a:r>
            <a:endParaRPr lang="en-US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4"/>
          <p:cNvSpPr/>
          <p:nvPr/>
        </p:nvSpPr>
        <p:spPr>
          <a:xfrm>
            <a:off x="1251284" y="2994322"/>
            <a:ext cx="8701237" cy="78948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r>
              <a:rPr lang="en-US" sz="2400" kern="0" spc="-25" dirty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Каждая </a:t>
            </a:r>
            <a:r>
              <a:rPr lang="en-US" sz="2400" kern="0" spc="-25" dirty="0" err="1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станция</a:t>
            </a:r>
            <a:r>
              <a:rPr lang="en-US" sz="2400" kern="0" spc="-25" dirty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 </a:t>
            </a:r>
            <a:r>
              <a:rPr lang="en-US" sz="2400" kern="0" spc="-25" dirty="0" smtClean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ОСК</a:t>
            </a:r>
            <a:r>
              <a:rPr lang="ru-RU" sz="2400" kern="0" spc="-25" dirty="0" smtClean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Э</a:t>
            </a:r>
            <a:r>
              <a:rPr lang="en-US" sz="2400" kern="0" spc="-25" dirty="0" smtClean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 </a:t>
            </a:r>
            <a:r>
              <a:rPr lang="en-US" sz="2400" kern="0" spc="-25" dirty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— это </a:t>
            </a:r>
            <a:r>
              <a:rPr lang="en-US" sz="2400" kern="0" spc="-25" dirty="0" err="1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возможность</a:t>
            </a:r>
            <a:r>
              <a:rPr lang="en-US" sz="2400" kern="0" spc="-25" dirty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 </a:t>
            </a:r>
            <a:r>
              <a:rPr lang="en-US" sz="2400" kern="0" spc="-25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разви</a:t>
            </a:r>
            <a:r>
              <a:rPr lang="ky-KG" sz="2400" kern="0" spc="-25" dirty="0" smtClean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вать </a:t>
            </a:r>
            <a:r>
              <a:rPr lang="en-US" sz="2400" kern="0" spc="-25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способность</a:t>
            </a:r>
            <a:r>
              <a:rPr lang="en-US" sz="2400" kern="0" spc="-25" dirty="0" smtClean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 </a:t>
            </a:r>
            <a:r>
              <a:rPr lang="en-US" sz="2400" kern="0" spc="-25" dirty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эффективно действовать в разнообразных клинических ситуациях.</a:t>
            </a:r>
            <a:endParaRPr lang="en-US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Image 6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600657" y="4076007"/>
            <a:ext cx="550351" cy="550365"/>
          </a:xfrm>
          <a:prstGeom prst="rect">
            <a:avLst/>
          </a:prstGeom>
        </p:spPr>
      </p:pic>
      <p:sp>
        <p:nvSpPr>
          <p:cNvPr id="14" name="Text 5"/>
          <p:cNvSpPr/>
          <p:nvPr/>
        </p:nvSpPr>
        <p:spPr>
          <a:xfrm>
            <a:off x="1386039" y="3962007"/>
            <a:ext cx="5357692" cy="2814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b="1" kern="0" spc="-25" dirty="0">
                <a:solidFill>
                  <a:srgbClr val="00206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Гарантия безопасности пациентов</a:t>
            </a:r>
            <a:endParaRPr lang="en-US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6"/>
          <p:cNvSpPr/>
          <p:nvPr/>
        </p:nvSpPr>
        <p:spPr>
          <a:xfrm>
            <a:off x="1386038" y="4421687"/>
            <a:ext cx="8566483" cy="58300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r>
              <a:rPr lang="en-US" sz="2400" kern="0" spc="-25" dirty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Уверенность и мастерство, отточенные </a:t>
            </a:r>
            <a:r>
              <a:rPr lang="en-US" sz="2400" kern="0" spc="-25" dirty="0" err="1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на</a:t>
            </a:r>
            <a:r>
              <a:rPr lang="en-US" sz="2400" kern="0" spc="-25" dirty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 </a:t>
            </a:r>
            <a:r>
              <a:rPr lang="en-US" sz="2400" kern="0" spc="-25" dirty="0" smtClean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ОСК</a:t>
            </a:r>
            <a:r>
              <a:rPr lang="ru-RU" sz="2400" kern="0" spc="-25" dirty="0" smtClean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Э</a:t>
            </a:r>
            <a:r>
              <a:rPr lang="en-US" sz="2400" kern="0" spc="-25" dirty="0" smtClean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, </a:t>
            </a:r>
            <a:r>
              <a:rPr lang="en-US" sz="2400" kern="0" spc="-25" dirty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напрямую способствуют высокому качеству медицинской помощи и благополучию пациентов</a:t>
            </a:r>
            <a:r>
              <a:rPr lang="en-US" sz="2000" kern="0" spc="-25" dirty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.</a:t>
            </a:r>
            <a:endParaRPr lang="en-US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7"/>
          <p:cNvSpPr/>
          <p:nvPr/>
        </p:nvSpPr>
        <p:spPr>
          <a:xfrm>
            <a:off x="539015" y="5642574"/>
            <a:ext cx="10135402" cy="78734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buNone/>
            </a:pPr>
            <a:r>
              <a:rPr lang="en-US" sz="2400" b="1" kern="0" spc="-25" dirty="0">
                <a:solidFill>
                  <a:srgbClr val="C00000"/>
                </a:solidFill>
                <a:latin typeface="Times New Roman" panose="02020603050405020304" pitchFamily="18" charset="0"/>
                <a:ea typeface="Funnel Sans Bold" pitchFamily="34" charset="-122"/>
                <a:cs typeface="Times New Roman" panose="02020603050405020304" pitchFamily="18" charset="0"/>
              </a:rPr>
              <a:t>Успешное </a:t>
            </a:r>
            <a:r>
              <a:rPr lang="en-US" sz="2400" b="1" kern="0" spc="-25" dirty="0" err="1">
                <a:solidFill>
                  <a:srgbClr val="C00000"/>
                </a:solidFill>
                <a:latin typeface="Times New Roman" panose="02020603050405020304" pitchFamily="18" charset="0"/>
                <a:ea typeface="Funnel Sans Bold" pitchFamily="34" charset="-122"/>
                <a:cs typeface="Times New Roman" panose="02020603050405020304" pitchFamily="18" charset="0"/>
              </a:rPr>
              <a:t>прохождение</a:t>
            </a:r>
            <a:r>
              <a:rPr lang="en-US" sz="2400" b="1" kern="0" spc="-25" dirty="0">
                <a:solidFill>
                  <a:srgbClr val="C00000"/>
                </a:solidFill>
                <a:latin typeface="Times New Roman" panose="02020603050405020304" pitchFamily="18" charset="0"/>
                <a:ea typeface="Funnel Sans Bold" pitchFamily="34" charset="-122"/>
                <a:cs typeface="Times New Roman" panose="02020603050405020304" pitchFamily="18" charset="0"/>
              </a:rPr>
              <a:t> </a:t>
            </a:r>
            <a:r>
              <a:rPr lang="en-US" sz="2400" b="1" kern="0" spc="-25" dirty="0" smtClean="0">
                <a:solidFill>
                  <a:srgbClr val="C00000"/>
                </a:solidFill>
                <a:latin typeface="Times New Roman" panose="02020603050405020304" pitchFamily="18" charset="0"/>
                <a:ea typeface="Funnel Sans Bold" pitchFamily="34" charset="-122"/>
                <a:cs typeface="Times New Roman" panose="02020603050405020304" pitchFamily="18" charset="0"/>
              </a:rPr>
              <a:t>ОС</a:t>
            </a:r>
            <a:r>
              <a:rPr lang="ru-RU" sz="2400" b="1" kern="0" spc="-25" dirty="0" smtClean="0">
                <a:solidFill>
                  <a:srgbClr val="C00000"/>
                </a:solidFill>
                <a:latin typeface="Times New Roman" panose="02020603050405020304" pitchFamily="18" charset="0"/>
                <a:ea typeface="Funnel Sans Bold" pitchFamily="34" charset="-122"/>
                <a:cs typeface="Times New Roman" panose="02020603050405020304" pitchFamily="18" charset="0"/>
              </a:rPr>
              <a:t>КЭ</a:t>
            </a:r>
            <a:r>
              <a:rPr lang="en-US" sz="2400" b="1" kern="0" spc="-25" dirty="0" smtClean="0">
                <a:solidFill>
                  <a:srgbClr val="C00000"/>
                </a:solidFill>
                <a:latin typeface="Times New Roman" panose="02020603050405020304" pitchFamily="18" charset="0"/>
                <a:ea typeface="Funnel Sans Bold" pitchFamily="34" charset="-122"/>
                <a:cs typeface="Times New Roman" panose="02020603050405020304" pitchFamily="18" charset="0"/>
              </a:rPr>
              <a:t> </a:t>
            </a:r>
            <a:r>
              <a:rPr lang="en-US" sz="2400" b="1" kern="0" spc="-25" dirty="0">
                <a:solidFill>
                  <a:srgbClr val="C00000"/>
                </a:solidFill>
                <a:latin typeface="Times New Roman" panose="02020603050405020304" pitchFamily="18" charset="0"/>
                <a:ea typeface="Funnel Sans Bold" pitchFamily="34" charset="-122"/>
                <a:cs typeface="Times New Roman" panose="02020603050405020304" pitchFamily="18" charset="0"/>
              </a:rPr>
              <a:t>— это путь к уверенной, ответственной и профессиональной медицинской практике.</a:t>
            </a:r>
            <a:endParaRPr lang="en-US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Стикеры Медсестра — бесплатные стикеры профессии и работа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2025" y="1944302"/>
            <a:ext cx="3672618" cy="3672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62013" y="125128"/>
            <a:ext cx="11357810" cy="16031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3200" b="1" kern="0" spc="-31" dirty="0" err="1">
                <a:solidFill>
                  <a:srgbClr val="C0000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Выводы</a:t>
            </a:r>
            <a:r>
              <a:rPr lang="en-US" sz="3200" b="1" kern="0" spc="-31" dirty="0">
                <a:solidFill>
                  <a:srgbClr val="C0000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 </a:t>
            </a:r>
            <a:r>
              <a:rPr lang="en-US" sz="3200" b="1" kern="0" spc="-31" dirty="0" smtClean="0">
                <a:solidFill>
                  <a:srgbClr val="C0000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ОСК</a:t>
            </a:r>
            <a:r>
              <a:rPr lang="ky-KG" sz="3200" b="1" kern="0" spc="-31" dirty="0" smtClean="0">
                <a:solidFill>
                  <a:srgbClr val="C0000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Э</a:t>
            </a:r>
            <a:r>
              <a:rPr lang="en-US" sz="3200" b="1" kern="0" spc="-31" dirty="0" smtClean="0">
                <a:solidFill>
                  <a:srgbClr val="C0000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: </a:t>
            </a:r>
            <a:r>
              <a:rPr lang="en-US" sz="3200" b="1" kern="0" spc="-31" dirty="0">
                <a:solidFill>
                  <a:srgbClr val="C0000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Почему это важно для </a:t>
            </a:r>
            <a:r>
              <a:rPr lang="en-US" sz="3200" b="1" kern="0" spc="-31" dirty="0" err="1">
                <a:solidFill>
                  <a:srgbClr val="C0000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медицинского</a:t>
            </a:r>
            <a:r>
              <a:rPr lang="en-US" sz="3200" b="1" kern="0" spc="-31" dirty="0">
                <a:solidFill>
                  <a:srgbClr val="C0000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 </a:t>
            </a:r>
            <a:r>
              <a:rPr lang="en-US" sz="3200" b="1" kern="0" spc="-3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образования</a:t>
            </a:r>
            <a:r>
              <a:rPr lang="ky-KG" sz="3200" b="1" kern="0" spc="-31" dirty="0" smtClean="0">
                <a:solidFill>
                  <a:srgbClr val="C0000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?</a:t>
            </a:r>
            <a:endParaRPr lang="en-US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06242" y="1694268"/>
            <a:ext cx="614258" cy="598387"/>
          </a:xfrm>
          <a:prstGeom prst="ellipse">
            <a:avLst/>
          </a:prstGeom>
          <a:solidFill>
            <a:srgbClr val="7030A0"/>
          </a:solidFill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72171" y="1793130"/>
            <a:ext cx="269273" cy="2692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189604" y="1617044"/>
            <a:ext cx="2991617" cy="72233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b="1" kern="0" spc="-31" dirty="0" err="1">
                <a:solidFill>
                  <a:srgbClr val="7030A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Готовность</a:t>
            </a:r>
            <a:r>
              <a:rPr lang="en-US" sz="2800" b="1" kern="0" spc="-31" dirty="0">
                <a:solidFill>
                  <a:srgbClr val="7030A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 </a:t>
            </a:r>
            <a:endParaRPr lang="ru-RU" sz="2800" b="1" kern="0" spc="-31" dirty="0" smtClean="0">
              <a:solidFill>
                <a:srgbClr val="7030A0"/>
              </a:solidFill>
              <a:latin typeface="Times New Roman" panose="02020603050405020304" pitchFamily="18" charset="0"/>
              <a:ea typeface="Funnel Display" pitchFamily="34" charset="-122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r>
              <a:rPr lang="en-US" sz="2800" b="1" kern="0" spc="-31" dirty="0" smtClean="0">
                <a:solidFill>
                  <a:srgbClr val="7030A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к </a:t>
            </a:r>
            <a:r>
              <a:rPr lang="en-US" sz="2800" b="1" kern="0" spc="-31" dirty="0">
                <a:solidFill>
                  <a:srgbClr val="7030A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практике</a:t>
            </a:r>
            <a:endParaRPr lang="en-US" sz="28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375693" y="2462709"/>
            <a:ext cx="4049752" cy="37648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r>
              <a:rPr lang="en-US" sz="2800" kern="0" spc="-31" dirty="0" smtClean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ОСК</a:t>
            </a:r>
            <a:r>
              <a:rPr lang="ky-KG" sz="2800" kern="0" spc="-31" dirty="0" smtClean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Э</a:t>
            </a:r>
            <a:r>
              <a:rPr lang="en-US" sz="2800" kern="0" spc="-31" dirty="0" smtClean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 </a:t>
            </a:r>
            <a:r>
              <a:rPr lang="en-US" sz="2800" kern="0" spc="-31" dirty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переводит фокус с теории на способность применять знания в реальных клинических условиях, формируя уверенных и компетентных специалистов</a:t>
            </a:r>
            <a:r>
              <a:rPr lang="en-US" sz="2000" kern="0" spc="-31" dirty="0">
                <a:solidFill>
                  <a:srgbClr val="002060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.</a:t>
            </a:r>
            <a:endParaRPr lang="en-US" sz="2000" dirty="0">
              <a:solidFill>
                <a:srgbClr val="002060"/>
              </a:solidFill>
            </a:endParaRPr>
          </a:p>
        </p:txBody>
      </p:sp>
      <p:sp>
        <p:nvSpPr>
          <p:cNvPr id="9" name="Shape 6"/>
          <p:cNvSpPr/>
          <p:nvPr/>
        </p:nvSpPr>
        <p:spPr>
          <a:xfrm>
            <a:off x="4623721" y="1734642"/>
            <a:ext cx="598373" cy="598388"/>
          </a:xfrm>
          <a:prstGeom prst="ellipse">
            <a:avLst/>
          </a:prstGeom>
          <a:solidFill>
            <a:srgbClr val="7030A0"/>
          </a:solidFill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4771853" y="1875833"/>
            <a:ext cx="269273" cy="26928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386642" y="1694268"/>
            <a:ext cx="2236143" cy="172987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buNone/>
            </a:pPr>
            <a:r>
              <a:rPr lang="en-US" sz="2400" b="1" kern="0" spc="-31" dirty="0" err="1">
                <a:solidFill>
                  <a:srgbClr val="7030A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Повышение</a:t>
            </a:r>
            <a:r>
              <a:rPr lang="en-US" sz="2400" b="1" kern="0" spc="-31" dirty="0">
                <a:solidFill>
                  <a:srgbClr val="7030A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 </a:t>
            </a:r>
            <a:endParaRPr lang="ky-KG" sz="2400" b="1" kern="0" spc="-31" dirty="0" smtClean="0">
              <a:solidFill>
                <a:srgbClr val="7030A0"/>
              </a:solidFill>
              <a:latin typeface="Times New Roman" panose="02020603050405020304" pitchFamily="18" charset="0"/>
              <a:ea typeface="Funnel Display" pitchFamily="34" charset="-122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r>
              <a:rPr lang="en-US" sz="2400" b="1" kern="0" spc="-31" dirty="0" err="1" smtClean="0">
                <a:solidFill>
                  <a:srgbClr val="7030A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стандартов</a:t>
            </a:r>
            <a:endParaRPr lang="en-US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8"/>
          <p:cNvSpPr/>
          <p:nvPr/>
        </p:nvSpPr>
        <p:spPr>
          <a:xfrm>
            <a:off x="4425445" y="2456357"/>
            <a:ext cx="3602541" cy="364093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r>
              <a:rPr lang="en-US" sz="2800" kern="0" spc="-31" dirty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Благодаря объективным критериям и стандартизированным процедурам, </a:t>
            </a:r>
            <a:r>
              <a:rPr lang="en-US" sz="2800" kern="0" spc="-31" dirty="0" smtClean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ОСК</a:t>
            </a:r>
            <a:r>
              <a:rPr lang="ky-KG" sz="2800" kern="0" spc="-31" dirty="0" smtClean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Э</a:t>
            </a:r>
            <a:r>
              <a:rPr lang="en-US" sz="2800" kern="0" spc="-31" dirty="0" smtClean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 </a:t>
            </a:r>
            <a:r>
              <a:rPr lang="en-US" sz="2800" kern="0" spc="-31" dirty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стимулирует медицинские колледжи к совершенствованию учебных программ и методов преподавания.</a:t>
            </a:r>
            <a:endParaRPr lang="en-US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Shape 10"/>
          <p:cNvSpPr/>
          <p:nvPr/>
        </p:nvSpPr>
        <p:spPr>
          <a:xfrm>
            <a:off x="8305984" y="1728291"/>
            <a:ext cx="678050" cy="633313"/>
          </a:xfrm>
          <a:prstGeom prst="ellipse">
            <a:avLst/>
          </a:prstGeom>
          <a:solidFill>
            <a:srgbClr val="7030A0"/>
          </a:solidFill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8480463" y="1927770"/>
            <a:ext cx="269273" cy="26928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9131319" y="1793130"/>
            <a:ext cx="2156516" cy="163101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b="1" kern="0" spc="-31" dirty="0">
                <a:solidFill>
                  <a:srgbClr val="7030A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Забота о пациентах</a:t>
            </a:r>
            <a:endParaRPr lang="en-US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12"/>
          <p:cNvSpPr/>
          <p:nvPr/>
        </p:nvSpPr>
        <p:spPr>
          <a:xfrm>
            <a:off x="8305984" y="2462709"/>
            <a:ext cx="3687093" cy="363458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r>
              <a:rPr lang="en-US" sz="2400" kern="0" spc="-31" dirty="0">
                <a:solidFill>
                  <a:srgbClr val="002060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Оценка практических навыков напрямую влияет на качество медицинской помощи, гарантируя, что выпускники обладают всеми необходимыми компетенциями для обеспечения безопасности и благополучия пациентов</a:t>
            </a:r>
            <a:r>
              <a:rPr lang="en-US" sz="2000" kern="0" spc="-31" dirty="0">
                <a:solidFill>
                  <a:srgbClr val="2B3541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2130" y="250257"/>
            <a:ext cx="11579405" cy="1511165"/>
          </a:xfrm>
        </p:spPr>
        <p:txBody>
          <a:bodyPr>
            <a:noAutofit/>
          </a:bodyPr>
          <a:lstStyle/>
          <a:p>
            <a:r>
              <a:rPr lang="ky-KG" sz="3200" b="1" dirty="0">
                <a:solidFill>
                  <a:srgbClr val="C00000"/>
                </a:solidFill>
                <a:cs typeface="Times New Roman" panose="02020603050405020304" pitchFamily="18" charset="0"/>
              </a:rPr>
              <a:t>Применение метода ОСКЭ в Нарынском медицинском колледже</a:t>
            </a:r>
            <a:r>
              <a:rPr 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56648" y="1520793"/>
            <a:ext cx="5332396" cy="412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4000"/>
              </a:lnSpc>
              <a:buAutoNum type="arabicPeriod"/>
            </a:pPr>
            <a:r>
              <a:rPr lang="ky-KG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модулей по дисциплинам</a:t>
            </a:r>
          </a:p>
          <a:p>
            <a:pPr marL="342900" indent="-342900">
              <a:lnSpc>
                <a:spcPct val="104000"/>
              </a:lnSpc>
              <a:buAutoNum type="arabicPeriod"/>
            </a:pPr>
            <a:r>
              <a:rPr lang="ky-KG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Аттестация студентов во время прохождения клинической практике</a:t>
            </a:r>
          </a:p>
          <a:p>
            <a:pPr marL="342900" indent="-342900">
              <a:lnSpc>
                <a:spcPct val="104000"/>
              </a:lnSpc>
              <a:buAutoNum type="arabicPeriod"/>
            </a:pPr>
            <a:r>
              <a:rPr lang="ky-KG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международной олимпиады </a:t>
            </a:r>
          </a:p>
          <a:p>
            <a:pPr marL="342900" indent="-342900">
              <a:lnSpc>
                <a:spcPct val="104000"/>
              </a:lnSpc>
              <a:buAutoNum type="arabicPeriod"/>
            </a:pPr>
            <a:r>
              <a:rPr lang="ky-KG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Итоговая государственная аттестация студентов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6752" y="1520793"/>
            <a:ext cx="5500738" cy="41255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02386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33527" y="139884"/>
            <a:ext cx="11334422" cy="127503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ky-KG" sz="33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метода ОСКЭ  в Нарынском медицинском колледже</a:t>
            </a:r>
            <a:endParaRPr lang="en-US" sz="33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533526" y="1677804"/>
            <a:ext cx="478729" cy="266499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kern="0" spc="-28" dirty="0">
                <a:solidFill>
                  <a:schemeClr val="bg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1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7" name="Text 4"/>
          <p:cNvSpPr/>
          <p:nvPr/>
        </p:nvSpPr>
        <p:spPr>
          <a:xfrm>
            <a:off x="442762" y="2009494"/>
            <a:ext cx="5207267" cy="2257069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r>
              <a:rPr lang="ky-KG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Нарынском медицинском колледже метод </a:t>
            </a:r>
            <a:r>
              <a:rPr lang="ky-KG" sz="2400" dirty="0">
                <a:solidFill>
                  <a:srgbClr val="002060"/>
                </a:solidFill>
                <a:cs typeface="Times New Roman" panose="02020603050405020304" pitchFamily="18" charset="0"/>
              </a:rPr>
              <a:t>ОСКЭ </a:t>
            </a:r>
            <a:r>
              <a:rPr lang="ky-KG" sz="24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применялся при принятии модуля </a:t>
            </a:r>
            <a:r>
              <a:rPr lang="ky-KG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следующим </a:t>
            </a:r>
            <a:r>
              <a:rPr lang="ky-KG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дисциплинам</a:t>
            </a:r>
            <a:r>
              <a:rPr lang="ky-KG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ky-KG" sz="2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y-KG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 Терапии</a:t>
            </a:r>
          </a:p>
          <a:p>
            <a:pPr marL="457200" indent="-457200">
              <a:buFontTx/>
              <a:buChar char="-"/>
            </a:pPr>
            <a:r>
              <a:rPr lang="ky-KG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Педиатрии</a:t>
            </a:r>
          </a:p>
          <a:p>
            <a:pPr marL="457200" indent="-457200">
              <a:buFontTx/>
              <a:buChar char="-"/>
            </a:pPr>
            <a:r>
              <a:rPr lang="ky-KG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Хирургии</a:t>
            </a:r>
          </a:p>
          <a:p>
            <a:pPr marL="457200" indent="-457200">
              <a:buFontTx/>
              <a:buChar char="-"/>
            </a:pPr>
            <a:r>
              <a:rPr lang="ky-KG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Акушерство и гинекологии</a:t>
            </a:r>
          </a:p>
          <a:p>
            <a:pPr marL="457200" indent="-457200">
              <a:buFontTx/>
              <a:buChar char="-"/>
            </a:pPr>
            <a:r>
              <a:rPr lang="ky-KG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Болезни зубов </a:t>
            </a:r>
          </a:p>
          <a:p>
            <a:pPr marL="457200" indent="-457200">
              <a:buFontTx/>
              <a:buChar char="-"/>
            </a:pPr>
            <a:r>
              <a:rPr lang="ky-KG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сестринского дела</a:t>
            </a:r>
            <a:endParaRPr lang="ky-KG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Tx/>
              <a:buChar char="-"/>
            </a:pPr>
            <a:r>
              <a:rPr lang="ky-KG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Инфекционные болезни</a:t>
            </a:r>
          </a:p>
        </p:txBody>
      </p:sp>
      <p:sp>
        <p:nvSpPr>
          <p:cNvPr id="9" name="Text 6"/>
          <p:cNvSpPr/>
          <p:nvPr/>
        </p:nvSpPr>
        <p:spPr>
          <a:xfrm>
            <a:off x="698086" y="3237191"/>
            <a:ext cx="235565" cy="389091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kern="0" spc="-28" dirty="0">
                <a:solidFill>
                  <a:schemeClr val="bg1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2</a:t>
            </a:r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1268579" y="3096894"/>
            <a:ext cx="5653145" cy="68800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1268579" y="3626282"/>
            <a:ext cx="5952797" cy="108373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r>
              <a:rPr lang="en-US" sz="2000" kern="0" spc="-28" dirty="0" smtClean="0">
                <a:solidFill>
                  <a:srgbClr val="2B3541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698086" y="4778872"/>
            <a:ext cx="330886" cy="621555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ky-KG" sz="2000" kern="0" spc="-28" dirty="0" smtClean="0">
                <a:solidFill>
                  <a:schemeClr val="bg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3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5" name="Text 12"/>
          <p:cNvSpPr/>
          <p:nvPr/>
        </p:nvSpPr>
        <p:spPr>
          <a:xfrm>
            <a:off x="1259049" y="5149517"/>
            <a:ext cx="6344910" cy="11412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268579" y="1677805"/>
            <a:ext cx="4083068" cy="331690"/>
          </a:xfrm>
          <a:prstGeom prst="roundRect">
            <a:avLst>
              <a:gd name="adj" fmla="val 2819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y-KG" sz="28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Модуль по предметам </a:t>
            </a:r>
            <a:endParaRPr lang="en-US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177" y="1064998"/>
            <a:ext cx="980428" cy="98042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t="11811" b="11419"/>
          <a:stretch/>
        </p:blipFill>
        <p:spPr>
          <a:xfrm>
            <a:off x="10005573" y="3785306"/>
            <a:ext cx="2076428" cy="27572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/>
          <a:srcRect l="1544" t="11379" r="-755" b="26960"/>
          <a:stretch/>
        </p:blipFill>
        <p:spPr>
          <a:xfrm>
            <a:off x="5741701" y="1240456"/>
            <a:ext cx="2110661" cy="29276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6"/>
          <a:srcRect l="-621" t="24459" r="282" b="25542"/>
          <a:stretch/>
        </p:blipFill>
        <p:spPr>
          <a:xfrm>
            <a:off x="7789155" y="2393589"/>
            <a:ext cx="2250336" cy="25683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579591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98085" y="411140"/>
            <a:ext cx="11169863" cy="1003773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lnSpcReduction="10000"/>
          </a:bodyPr>
          <a:lstStyle/>
          <a:p>
            <a:pPr algn="ctr">
              <a:lnSpc>
                <a:spcPct val="104000"/>
              </a:lnSpc>
            </a:pPr>
            <a:r>
              <a:rPr lang="ky-KG" sz="3300" b="1" dirty="0">
                <a:solidFill>
                  <a:srgbClr val="C00000"/>
                </a:solidFill>
                <a:cs typeface="Times New Roman" panose="02020603050405020304" pitchFamily="18" charset="0"/>
              </a:rPr>
              <a:t>Применение </a:t>
            </a:r>
            <a:r>
              <a:rPr lang="ky-KG" sz="3300" b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метода ОСКЭ </a:t>
            </a:r>
            <a:r>
              <a:rPr lang="ky-KG" sz="3300" b="1" dirty="0">
                <a:solidFill>
                  <a:srgbClr val="C00000"/>
                </a:solidFill>
                <a:cs typeface="Times New Roman" panose="02020603050405020304" pitchFamily="18" charset="0"/>
              </a:rPr>
              <a:t>в </a:t>
            </a:r>
            <a:r>
              <a:rPr lang="ky-KG" sz="33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Нарынском медицинском колледже</a:t>
            </a:r>
            <a:endParaRPr lang="en-US" sz="33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533526" y="1677804"/>
            <a:ext cx="478729" cy="266499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kern="0" spc="-28" dirty="0">
                <a:solidFill>
                  <a:schemeClr val="bg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1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7" name="Text 4"/>
          <p:cNvSpPr/>
          <p:nvPr/>
        </p:nvSpPr>
        <p:spPr>
          <a:xfrm>
            <a:off x="698086" y="2377439"/>
            <a:ext cx="5016047" cy="103628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r>
              <a:rPr lang="ru-RU" sz="32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Аттестация студентов по итогам клинической </a:t>
            </a:r>
            <a:r>
              <a:rPr lang="ru-RU" sz="3200" dirty="0">
                <a:solidFill>
                  <a:srgbClr val="002060"/>
                </a:solidFill>
                <a:cs typeface="Times New Roman" panose="02020603050405020304" pitchFamily="18" charset="0"/>
              </a:rPr>
              <a:t>практики </a:t>
            </a:r>
            <a:r>
              <a:rPr lang="ru-RU" sz="32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проводилась непосредственно у постели больного.</a:t>
            </a:r>
            <a:endParaRPr lang="en-US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698086" y="3237191"/>
            <a:ext cx="235565" cy="389091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kern="0" spc="-28" dirty="0">
                <a:solidFill>
                  <a:schemeClr val="bg1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2</a:t>
            </a:r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1268579" y="3096894"/>
            <a:ext cx="5653145" cy="68800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1268579" y="3626282"/>
            <a:ext cx="5952797" cy="108373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r>
              <a:rPr lang="en-US" sz="2000" kern="0" spc="-28" dirty="0" smtClean="0">
                <a:solidFill>
                  <a:srgbClr val="2B3541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698086" y="4778872"/>
            <a:ext cx="330886" cy="621555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ky-KG" sz="2000" kern="0" spc="-28" dirty="0" smtClean="0">
                <a:solidFill>
                  <a:schemeClr val="bg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3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5" name="Text 12"/>
          <p:cNvSpPr/>
          <p:nvPr/>
        </p:nvSpPr>
        <p:spPr>
          <a:xfrm>
            <a:off x="1259049" y="5149517"/>
            <a:ext cx="6344910" cy="11412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028972" y="1446501"/>
            <a:ext cx="3985790" cy="89934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y-KG" sz="3600" b="1" dirty="0" smtClean="0">
                <a:solidFill>
                  <a:srgbClr val="002060"/>
                </a:solidFill>
              </a:rPr>
              <a:t>Аттестация</a:t>
            </a:r>
            <a:r>
              <a:rPr lang="ky-KG" dirty="0" smtClean="0">
                <a:solidFill>
                  <a:srgbClr val="002060"/>
                </a:solidFill>
              </a:rPr>
              <a:t> 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613" y="1446501"/>
            <a:ext cx="922791" cy="92279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4133" y="1402038"/>
            <a:ext cx="2752729" cy="36703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88976" y="1896175"/>
            <a:ext cx="3168190" cy="42242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214861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98085" y="411140"/>
            <a:ext cx="11169863" cy="1003773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lnSpcReduction="10000"/>
          </a:bodyPr>
          <a:lstStyle/>
          <a:p>
            <a:pPr algn="ctr">
              <a:lnSpc>
                <a:spcPct val="104000"/>
              </a:lnSpc>
            </a:pPr>
            <a:r>
              <a:rPr lang="ky-KG" sz="3300" b="1" dirty="0">
                <a:solidFill>
                  <a:srgbClr val="C00000"/>
                </a:solidFill>
                <a:cs typeface="Times New Roman" panose="02020603050405020304" pitchFamily="18" charset="0"/>
              </a:rPr>
              <a:t>Применение метода ОСКЭ в Нарынском медицинском колледже</a:t>
            </a:r>
            <a:endParaRPr lang="en-US" sz="33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533526" y="1677804"/>
            <a:ext cx="478729" cy="266499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kern="0" spc="-28" dirty="0">
                <a:solidFill>
                  <a:schemeClr val="bg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1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7" name="Text 4"/>
          <p:cNvSpPr/>
          <p:nvPr/>
        </p:nvSpPr>
        <p:spPr>
          <a:xfrm>
            <a:off x="1028972" y="2377439"/>
            <a:ext cx="4967567" cy="103628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endParaRPr lang="en-US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698086" y="3237191"/>
            <a:ext cx="235565" cy="389091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kern="0" spc="-28" dirty="0">
                <a:solidFill>
                  <a:schemeClr val="bg1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2</a:t>
            </a:r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1268579" y="3096894"/>
            <a:ext cx="5653145" cy="68800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933651" y="3456893"/>
            <a:ext cx="5952797" cy="108373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698086" y="4778872"/>
            <a:ext cx="330886" cy="621555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ky-KG" sz="2000" kern="0" spc="-28" dirty="0" smtClean="0">
                <a:solidFill>
                  <a:schemeClr val="bg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3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5" name="Text 12"/>
          <p:cNvSpPr/>
          <p:nvPr/>
        </p:nvSpPr>
        <p:spPr>
          <a:xfrm>
            <a:off x="1259049" y="5149517"/>
            <a:ext cx="6344910" cy="11412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933651" y="1414913"/>
            <a:ext cx="3137835" cy="94747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y-KG" sz="3200" b="1" dirty="0" smtClean="0">
                <a:solidFill>
                  <a:srgbClr val="002060"/>
                </a:solidFill>
              </a:rPr>
              <a:t>ИГА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06392" y="2418686"/>
            <a:ext cx="5678905" cy="4104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solidFill>
                  <a:srgbClr val="002060"/>
                </a:solidFill>
              </a:rPr>
              <a:t>Междисциплинарный экзамен по дисциплинам «Семейная медицина», «Терапевтические вмешательства в сестринском деле», «Гигиена и инфекции, связанные со здоровьем пациента» в рамках итоговой государственной аттестации проводился с использованием метода ОСКЭ.</a:t>
            </a:r>
          </a:p>
        </p:txBody>
      </p:sp>
      <p:pic>
        <p:nvPicPr>
          <p:cNvPr id="4098" name="Picture 2" descr="Экзамен – Бесплатные иконки: образова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439" y="1356584"/>
            <a:ext cx="987746" cy="1089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/>
          <a:srcRect t="11812" b="23348"/>
          <a:stretch/>
        </p:blipFill>
        <p:spPr>
          <a:xfrm>
            <a:off x="9117170" y="1238864"/>
            <a:ext cx="2750778" cy="37160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1683" y="2339969"/>
            <a:ext cx="2488183" cy="33175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75434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98085" y="411140"/>
            <a:ext cx="11169863" cy="1003773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lnSpcReduction="10000"/>
          </a:bodyPr>
          <a:lstStyle/>
          <a:p>
            <a:pPr algn="ctr">
              <a:lnSpc>
                <a:spcPct val="104000"/>
              </a:lnSpc>
            </a:pPr>
            <a:r>
              <a:rPr lang="ky-KG" sz="3300" b="1" dirty="0">
                <a:solidFill>
                  <a:srgbClr val="002060"/>
                </a:solidFill>
                <a:cs typeface="Times New Roman" panose="02020603050405020304" pitchFamily="18" charset="0"/>
              </a:rPr>
              <a:t>Применение метода ОСКЭ в Нарынском медицинском колледже</a:t>
            </a:r>
            <a:endParaRPr lang="en-US" sz="33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533526" y="1677804"/>
            <a:ext cx="478729" cy="266499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kern="0" spc="-28" dirty="0">
                <a:solidFill>
                  <a:schemeClr val="bg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1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7" name="Text 4"/>
          <p:cNvSpPr/>
          <p:nvPr/>
        </p:nvSpPr>
        <p:spPr>
          <a:xfrm>
            <a:off x="698086" y="2068156"/>
            <a:ext cx="4908378" cy="13455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r>
              <a:rPr lang="ru-RU" sz="3200" dirty="0">
                <a:solidFill>
                  <a:srgbClr val="002060"/>
                </a:solidFill>
                <a:cs typeface="Times New Roman" panose="02020603050405020304" pitchFamily="18" charset="0"/>
              </a:rPr>
              <a:t>По дисциплинам «Организация и экономика фармации», «Фармакогнозия» и «Фармацевтическая технология» была организована </a:t>
            </a:r>
            <a:r>
              <a:rPr lang="ru-RU" sz="32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и проведена международная олимпиада.</a:t>
            </a:r>
            <a:endParaRPr lang="en-US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698086" y="3237191"/>
            <a:ext cx="235565" cy="389091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kern="0" spc="-28" dirty="0">
                <a:solidFill>
                  <a:schemeClr val="bg1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2</a:t>
            </a:r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1183907" y="3096894"/>
            <a:ext cx="5737817" cy="92936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698086" y="4778872"/>
            <a:ext cx="330886" cy="621555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ky-KG" sz="2000" kern="0" spc="-28" dirty="0" smtClean="0">
                <a:solidFill>
                  <a:schemeClr val="bg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3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5" name="Text 12"/>
          <p:cNvSpPr/>
          <p:nvPr/>
        </p:nvSpPr>
        <p:spPr>
          <a:xfrm>
            <a:off x="1259049" y="5149517"/>
            <a:ext cx="6344910" cy="11412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159379" y="1251593"/>
            <a:ext cx="3985790" cy="89934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y-KG" sz="3200" b="1" dirty="0" smtClean="0">
                <a:solidFill>
                  <a:srgbClr val="002060"/>
                </a:solidFill>
              </a:rPr>
              <a:t>Олимпиада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10647" y="2377439"/>
            <a:ext cx="58456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17038" t="11088" r="10674" b="21200"/>
          <a:stretch/>
        </p:blipFill>
        <p:spPr>
          <a:xfrm>
            <a:off x="229941" y="882676"/>
            <a:ext cx="1171853" cy="118548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24746" y="1414913"/>
            <a:ext cx="3067133" cy="40895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/>
          <a:srcRect t="22138" b="22197"/>
          <a:stretch/>
        </p:blipFill>
        <p:spPr>
          <a:xfrm>
            <a:off x="5606462" y="1475416"/>
            <a:ext cx="3160373" cy="23456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32674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"/>
          <p:cNvSpPr/>
          <p:nvPr/>
        </p:nvSpPr>
        <p:spPr>
          <a:xfrm>
            <a:off x="586346" y="4851133"/>
            <a:ext cx="560962" cy="549294"/>
          </a:xfrm>
          <a:prstGeom prst="roundRect">
            <a:avLst>
              <a:gd name="adj" fmla="val 0"/>
            </a:avLst>
          </a:prstGeom>
          <a:solidFill>
            <a:srgbClr val="002060"/>
          </a:solidFill>
          <a:ln w="6350">
            <a:solidFill>
              <a:srgbClr val="D5CDBE"/>
            </a:solidFill>
            <a:prstDash val="solid"/>
          </a:ln>
        </p:spPr>
      </p:sp>
      <p:sp>
        <p:nvSpPr>
          <p:cNvPr id="17" name="Shape 1"/>
          <p:cNvSpPr/>
          <p:nvPr/>
        </p:nvSpPr>
        <p:spPr>
          <a:xfrm>
            <a:off x="533527" y="3096893"/>
            <a:ext cx="495445" cy="529389"/>
          </a:xfrm>
          <a:prstGeom prst="roundRect">
            <a:avLst>
              <a:gd name="adj" fmla="val 0"/>
            </a:avLst>
          </a:prstGeom>
          <a:solidFill>
            <a:srgbClr val="002060"/>
          </a:solidFill>
          <a:ln w="6350">
            <a:solidFill>
              <a:srgbClr val="D5CDBE"/>
            </a:solidFill>
            <a:prstDash val="solid"/>
          </a:ln>
        </p:spPr>
      </p:sp>
      <p:pic>
        <p:nvPicPr>
          <p:cNvPr id="3074" name="Picture 2" descr="Стикер Врач — бесплатные стикеры медицинский для скачивания | Доктор,  Работа, Лого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33" r="19869"/>
          <a:stretch/>
        </p:blipFill>
        <p:spPr bwMode="auto">
          <a:xfrm>
            <a:off x="8701238" y="861461"/>
            <a:ext cx="3243714" cy="5190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0"/>
          <p:cNvSpPr/>
          <p:nvPr/>
        </p:nvSpPr>
        <p:spPr>
          <a:xfrm>
            <a:off x="698085" y="308008"/>
            <a:ext cx="10370967" cy="1106906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3300" b="1" kern="0" spc="-28" dirty="0" err="1">
                <a:solidFill>
                  <a:srgbClr val="C0000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Эффективность</a:t>
            </a:r>
            <a:r>
              <a:rPr lang="en-US" sz="3300" b="1" kern="0" spc="-28" dirty="0">
                <a:solidFill>
                  <a:srgbClr val="C0000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 </a:t>
            </a:r>
            <a:r>
              <a:rPr lang="en-US" sz="3300" b="1" kern="0" spc="-28" dirty="0" smtClean="0">
                <a:solidFill>
                  <a:srgbClr val="C0000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ОСК</a:t>
            </a:r>
            <a:r>
              <a:rPr lang="ky-KG" sz="3300" b="1" kern="0" spc="-28" dirty="0" smtClean="0">
                <a:solidFill>
                  <a:srgbClr val="C0000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Э</a:t>
            </a:r>
            <a:r>
              <a:rPr lang="en-US" sz="3300" b="1" kern="0" spc="-28" dirty="0" smtClean="0">
                <a:solidFill>
                  <a:srgbClr val="C0000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: </a:t>
            </a:r>
            <a:r>
              <a:rPr lang="en-US" sz="3300" b="1" kern="0" spc="-28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Результаты</a:t>
            </a:r>
            <a:r>
              <a:rPr lang="ky-KG" sz="3300" b="1" kern="0" spc="-28" dirty="0" smtClean="0">
                <a:solidFill>
                  <a:srgbClr val="C0000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 наших работ </a:t>
            </a:r>
            <a:endParaRPr lang="en-US" sz="33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516808" y="1563731"/>
            <a:ext cx="495447" cy="520870"/>
          </a:xfrm>
          <a:prstGeom prst="roundRect">
            <a:avLst>
              <a:gd name="adj" fmla="val 0"/>
            </a:avLst>
          </a:prstGeom>
          <a:solidFill>
            <a:srgbClr val="002060"/>
          </a:solidFill>
          <a:ln w="6350">
            <a:solidFill>
              <a:srgbClr val="D5CDBE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33526" y="1677804"/>
            <a:ext cx="478729" cy="266499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kern="0" spc="-28" dirty="0">
                <a:solidFill>
                  <a:schemeClr val="bg1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1</a:t>
            </a:r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1193533" y="1504799"/>
            <a:ext cx="5728191" cy="69934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b="1" kern="0" spc="-28" dirty="0">
                <a:solidFill>
                  <a:srgbClr val="00206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Улучшение клинической компетентности</a:t>
            </a:r>
            <a:endParaRPr lang="en-US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1147308" y="1944303"/>
            <a:ext cx="8035193" cy="14694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r>
              <a:rPr lang="en-US" sz="2400" kern="0" spc="-28" dirty="0">
                <a:solidFill>
                  <a:srgbClr val="2B3541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Студенты, </a:t>
            </a:r>
            <a:r>
              <a:rPr lang="en-US" sz="2400" kern="0" spc="-28" dirty="0" err="1">
                <a:solidFill>
                  <a:srgbClr val="2B3541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прошедшие</a:t>
            </a:r>
            <a:r>
              <a:rPr lang="en-US" sz="2400" kern="0" spc="-28" dirty="0">
                <a:solidFill>
                  <a:srgbClr val="2B3541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 </a:t>
            </a:r>
            <a:r>
              <a:rPr lang="en-US" sz="2400" kern="0" spc="-28" dirty="0" smtClean="0">
                <a:solidFill>
                  <a:srgbClr val="2B3541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ОСК</a:t>
            </a:r>
            <a:r>
              <a:rPr lang="ky-KG" sz="2400" kern="0" spc="-28" dirty="0" smtClean="0">
                <a:solidFill>
                  <a:srgbClr val="2B3541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Э</a:t>
            </a:r>
            <a:r>
              <a:rPr lang="en-US" sz="2400" kern="0" spc="-28" dirty="0" smtClean="0">
                <a:solidFill>
                  <a:srgbClr val="2B3541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, </a:t>
            </a:r>
            <a:r>
              <a:rPr lang="en-US" sz="2400" kern="0" spc="-28" dirty="0">
                <a:solidFill>
                  <a:srgbClr val="2B3541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демонстрируют более высокий уровень практических навыков и способности принимать решения в сложных клинических сценариях.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586346" y="3169155"/>
            <a:ext cx="347306" cy="457128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kern="0" spc="-28" dirty="0">
                <a:solidFill>
                  <a:schemeClr val="bg1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2</a:t>
            </a:r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1268579" y="3096894"/>
            <a:ext cx="5653145" cy="68800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b="1" kern="0" spc="-28" dirty="0">
                <a:solidFill>
                  <a:srgbClr val="00206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Снижение медицинских ошибок</a:t>
            </a:r>
            <a:endParaRPr lang="en-US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1193533" y="3531383"/>
            <a:ext cx="7988968" cy="117863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r>
              <a:rPr lang="ky-KG" sz="2400" kern="0" spc="-28" dirty="0" smtClean="0">
                <a:solidFill>
                  <a:srgbClr val="2B3541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Студенты,</a:t>
            </a:r>
            <a:r>
              <a:rPr lang="en-US" sz="2400" kern="0" spc="-28" dirty="0" smtClean="0">
                <a:solidFill>
                  <a:srgbClr val="2B3541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 </a:t>
            </a:r>
            <a:r>
              <a:rPr lang="en-US" sz="2400" kern="0" spc="-28" dirty="0">
                <a:solidFill>
                  <a:srgbClr val="2B3541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обученные с </a:t>
            </a:r>
            <a:r>
              <a:rPr lang="en-US" sz="2400" kern="0" spc="-28" dirty="0" err="1">
                <a:solidFill>
                  <a:srgbClr val="2B3541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использованием</a:t>
            </a:r>
            <a:r>
              <a:rPr lang="en-US" sz="2400" kern="0" spc="-28" dirty="0">
                <a:solidFill>
                  <a:srgbClr val="2B3541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 </a:t>
            </a:r>
            <a:r>
              <a:rPr lang="en-US" sz="2400" kern="0" spc="-28" dirty="0" smtClean="0">
                <a:solidFill>
                  <a:srgbClr val="2B3541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ОСК</a:t>
            </a:r>
            <a:r>
              <a:rPr lang="ky-KG" sz="2400" kern="0" spc="-28" dirty="0" smtClean="0">
                <a:solidFill>
                  <a:srgbClr val="2B3541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Э</a:t>
            </a:r>
            <a:r>
              <a:rPr lang="en-US" sz="2400" kern="0" spc="-28" dirty="0" smtClean="0">
                <a:solidFill>
                  <a:srgbClr val="2B3541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, </a:t>
            </a:r>
            <a:r>
              <a:rPr lang="en-US" sz="2400" kern="0" spc="-28" dirty="0">
                <a:solidFill>
                  <a:srgbClr val="2B3541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совершают меньше </a:t>
            </a:r>
            <a:r>
              <a:rPr lang="en-US" sz="2400" kern="0" spc="-28" dirty="0" err="1">
                <a:solidFill>
                  <a:srgbClr val="2B3541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ошибок</a:t>
            </a:r>
            <a:r>
              <a:rPr lang="en-US" sz="2400" kern="0" spc="-28" dirty="0">
                <a:solidFill>
                  <a:srgbClr val="2B3541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 </a:t>
            </a:r>
            <a:r>
              <a:rPr lang="en-US" sz="2400" kern="0" spc="-28" dirty="0" smtClean="0">
                <a:solidFill>
                  <a:srgbClr val="2B3541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в</a:t>
            </a:r>
            <a:r>
              <a:rPr lang="ky-KG" sz="2400" kern="0" spc="-28" dirty="0" smtClean="0">
                <a:solidFill>
                  <a:srgbClr val="2B3541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 уходе за пациентами.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698086" y="4778872"/>
            <a:ext cx="330886" cy="621555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ky-KG" sz="2400" kern="0" spc="-28" dirty="0" smtClean="0">
                <a:solidFill>
                  <a:schemeClr val="bg1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3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1259049" y="4456498"/>
            <a:ext cx="5662676" cy="90915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b="1" kern="0" spc="-28" dirty="0">
                <a:solidFill>
                  <a:srgbClr val="002060"/>
                </a:solidFill>
                <a:latin typeface="Times New Roman" panose="02020603050405020304" pitchFamily="18" charset="0"/>
                <a:ea typeface="Funnel Display" pitchFamily="34" charset="-122"/>
                <a:cs typeface="Times New Roman" panose="02020603050405020304" pitchFamily="18" charset="0"/>
              </a:rPr>
              <a:t>Повышение уверенности специалистов</a:t>
            </a:r>
            <a:endParaRPr lang="en-US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1268579" y="4827676"/>
            <a:ext cx="7990924" cy="146309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r>
              <a:rPr lang="ky-KG" sz="2400" kern="0" spc="-28" dirty="0" smtClean="0">
                <a:solidFill>
                  <a:srgbClr val="2B3541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В будущем </a:t>
            </a:r>
            <a:r>
              <a:rPr lang="ky-KG" sz="2400" kern="0" spc="-28" dirty="0">
                <a:solidFill>
                  <a:srgbClr val="2B3541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м</a:t>
            </a:r>
            <a:r>
              <a:rPr lang="en-US" sz="2400" kern="0" spc="-28" dirty="0" err="1" smtClean="0">
                <a:solidFill>
                  <a:srgbClr val="2B3541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олодые</a:t>
            </a:r>
            <a:r>
              <a:rPr lang="en-US" sz="2400" kern="0" spc="-28" dirty="0" smtClean="0">
                <a:solidFill>
                  <a:srgbClr val="2B3541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 </a:t>
            </a:r>
            <a:r>
              <a:rPr lang="en-US" sz="2400" kern="0" spc="-28" dirty="0" err="1" smtClean="0">
                <a:solidFill>
                  <a:srgbClr val="2B3541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специалисты</a:t>
            </a:r>
            <a:r>
              <a:rPr lang="ky-KG" sz="2400" kern="0" spc="-28" dirty="0" smtClean="0">
                <a:solidFill>
                  <a:srgbClr val="2B3541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 будут </a:t>
            </a:r>
            <a:r>
              <a:rPr lang="en-US" sz="2400" kern="0" spc="-28" dirty="0" smtClean="0">
                <a:solidFill>
                  <a:srgbClr val="2B3541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 </a:t>
            </a:r>
            <a:r>
              <a:rPr lang="en-US" sz="2400" kern="0" spc="-28" dirty="0" err="1" smtClean="0">
                <a:solidFill>
                  <a:srgbClr val="2B3541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чувств</a:t>
            </a:r>
            <a:r>
              <a:rPr lang="ky-KG" sz="2400" kern="0" spc="-28" dirty="0" smtClean="0">
                <a:solidFill>
                  <a:srgbClr val="2B3541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овать</a:t>
            </a:r>
            <a:r>
              <a:rPr lang="en-US" sz="2400" kern="0" spc="-28" dirty="0" smtClean="0">
                <a:solidFill>
                  <a:srgbClr val="2B3541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 </a:t>
            </a:r>
            <a:r>
              <a:rPr lang="en-US" sz="2400" kern="0" spc="-28" dirty="0">
                <a:solidFill>
                  <a:srgbClr val="2B3541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себя более подготовленными и уверенными при взаимодействии с пациентами и выполнении процедур после </a:t>
            </a:r>
            <a:r>
              <a:rPr lang="en-US" sz="2400" kern="0" spc="-28" dirty="0" err="1">
                <a:solidFill>
                  <a:srgbClr val="2B3541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прохождения</a:t>
            </a:r>
            <a:r>
              <a:rPr lang="en-US" sz="2400" kern="0" spc="-28" dirty="0">
                <a:solidFill>
                  <a:srgbClr val="2B3541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 </a:t>
            </a:r>
            <a:r>
              <a:rPr lang="en-US" sz="2400" kern="0" spc="-28" dirty="0" smtClean="0">
                <a:solidFill>
                  <a:srgbClr val="2B3541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ОСК</a:t>
            </a:r>
            <a:r>
              <a:rPr lang="ky-KG" sz="2400" kern="0" spc="-28" dirty="0" smtClean="0">
                <a:solidFill>
                  <a:srgbClr val="2B3541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Э</a:t>
            </a:r>
            <a:r>
              <a:rPr lang="en-US" sz="2400" kern="0" spc="-28" dirty="0" smtClean="0">
                <a:solidFill>
                  <a:srgbClr val="2B3541"/>
                </a:solidFill>
                <a:latin typeface="Times New Roman" panose="02020603050405020304" pitchFamily="18" charset="0"/>
                <a:ea typeface="Funnel Sans" pitchFamily="34" charset="-122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0d3c5488677a894839b1e95330c8b2f5c3a5e25a"/>
  <p:tag name="KSO_WM_NEWLAYOUT_ID" val="slide_14e6b8c026ea217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d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2"/>
  <p:tag name="KSO_WM_UNIT_TYPE" val="d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3"/>
  <p:tag name="KSO_WM_UNIT_TYPE" val="d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4"/>
  <p:tag name="KSO_WM_UNIT_TYPE" val="d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0577a1fb5a36c87c9a67e6291a60b1f3557d39d9"/>
  <p:tag name="KSO_WM_NEWLAYOUT_ID" val="slide_8794e0b8cd4312bf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1"/>
  <p:tag name="$PH_EXT" val="1"/>
  <p:tag name="KSO_WM_BEAUTIFY_FLAG" val="#fgm#"/>
  <p:tag name="KSO_WM_DIAGRAM_GROUP_CODE" val="1"/>
  <p:tag name="KSO_WM_FIGMA_FLAG" val="#fgm#"/>
  <p:tag name="KSO_WM_UNIT_INDEX" val="1_1_1"/>
  <p:tag name="KSO_WM_UNIT_TYPE" val="l_h_x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"/>
  <p:tag name="$PH_EXT" val="1"/>
  <p:tag name="KSO_WM_BEAUTIFY_FLAG" val="#fgm#"/>
  <p:tag name="KSO_WM_DIAGRAM_GROUP_CODE" val="1"/>
  <p:tag name="KSO_WM_FIGMA_FLAG" val="#fgm#"/>
  <p:tag name="KSO_WM_UNIT_INDEX" val="1_2_1"/>
  <p:tag name="KSO_WM_UNIT_TYPE" val="l_h_x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3"/>
  <p:tag name="$PH_EXT" val="1"/>
  <p:tag name="KSO_WM_BEAUTIFY_FLAG" val="#fgm#"/>
  <p:tag name="KSO_WM_DIAGRAM_GROUP_CODE" val="1"/>
  <p:tag name="KSO_WM_FIGMA_FLAG" val="#fgm#"/>
  <p:tag name="KSO_WM_UNIT_INDEX" val="1_3_1"/>
  <p:tag name="KSO_WM_UNIT_TYPE" val="l_h_x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4"/>
  <p:tag name="$PH_EXT" val="1"/>
  <p:tag name="KSO_WM_BEAUTIFY_FLAG" val="#fgm#"/>
  <p:tag name="KSO_WM_DIAGRAM_GROUP_CODE" val="1"/>
  <p:tag name="KSO_WM_FIGMA_FLAG" val="#fgm#"/>
  <p:tag name="KSO_WM_UNIT_INDEX" val="1_4_1"/>
  <p:tag name="KSO_WM_UNIT_TYPE" val="l_h_x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f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ICARD_INVALID" val="Invalid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CONTENT_ORIENTATION" val=""/>
  <p:tag name="KSO_WM_SLIDE_HAS_MASK" val="0"/>
  <p:tag name="KSO_WM_SLIDE_ITEM_CNT" val="4"/>
  <p:tag name="KSO_WM_SLIDE_TYPE" val="text"/>
  <p:tag name="KSO_WM_TEMPLATE_SUBCATEGORY" val="29"/>
  <p:tag name="KSO_WM_BEAUTIFY_FLAG" val="#wm#"/>
  <p:tag name="KSO_WM_TEMPLATE_SLIDE_ID" val="slide_8794e0b8cd4312bf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0577a1fb5a36c87c9a67e6291a60b1f3557d39d9"/>
  <p:tag name="KSO_WM_NEWLAYOUT_ID" val="slide_8794e0b8cd4312bf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3"/>
  <p:tag name="$PH_EXT" val="1"/>
  <p:tag name="KSO_WM_BEAUTIFY_FLAG" val="#fgm#"/>
  <p:tag name="KSO_WM_DIAGRAM_GROUP_CODE" val="1"/>
  <p:tag name="KSO_WM_FIGMA_FLAG" val="#fgm#"/>
  <p:tag name="KSO_WM_UNIT_INDEX" val="1_3_1"/>
  <p:tag name="KSO_WM_UNIT_TYPE" val="l_h_x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4"/>
  <p:tag name="$PH_EXT" val="1"/>
  <p:tag name="KSO_WM_BEAUTIFY_FLAG" val="#fgm#"/>
  <p:tag name="KSO_WM_DIAGRAM_GROUP_CODE" val="1"/>
  <p:tag name="KSO_WM_FIGMA_FLAG" val="#fgm#"/>
  <p:tag name="KSO_WM_UNIT_INDEX" val="1_4_1"/>
  <p:tag name="KSO_WM_UNIT_TYPE" val="l_h_x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f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IGMA_DECORATION_INDEX" val="2"/>
  <p:tag name="$PH_EXT" val="1"/>
  <p:tag name="KSO_WM_BEAUTIFY_FLAG" val="#fgm#"/>
  <p:tag name="KSO_WM_DIAGRAM_GROUP_CODE" val="1"/>
  <p:tag name="KSO_WM_FIGMA_FLAG" val="#fgm#"/>
  <p:tag name="KSO_WM_UNIT_INDEX" val="1_2_1"/>
  <p:tag name="KSO_WM_UNIT_TYPE" val="l_h_x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ICARD_INVALID" val="Invalid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491</TotalTime>
  <Words>1393</Words>
  <Application>Microsoft Office PowerPoint</Application>
  <PresentationFormat>Широкоэкранный</PresentationFormat>
  <Paragraphs>265</Paragraphs>
  <Slides>26</Slides>
  <Notes>21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6" baseType="lpstr">
      <vt:lpstr>Wingdings 2</vt:lpstr>
      <vt:lpstr>Wingdings</vt:lpstr>
      <vt:lpstr>Times New Roman</vt:lpstr>
      <vt:lpstr>Calibri</vt:lpstr>
      <vt:lpstr>Funnel Display</vt:lpstr>
      <vt:lpstr>SimSun</vt:lpstr>
      <vt:lpstr>Funnel Sans Bold</vt:lpstr>
      <vt:lpstr>Funnel Sans</vt:lpstr>
      <vt:lpstr>Book Antiqua</vt:lpstr>
      <vt:lpstr>Официальная</vt:lpstr>
      <vt:lpstr>Презентация PowerPoint</vt:lpstr>
      <vt:lpstr>Актуальность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Зачем ОСКЭ медицинским колледжам?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Применение метода ОСКЭ в Нарынском медицинском колледже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>Acer</cp:lastModifiedBy>
  <cp:revision>50</cp:revision>
  <dcterms:created xsi:type="dcterms:W3CDTF">2026-09-09T05:29:00Z</dcterms:created>
  <dcterms:modified xsi:type="dcterms:W3CDTF">2026-09-14T08:25:22Z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1049-12.1.0.28485</vt:lpwstr>
  </property>
  <property fmtid="{D5CDD505-2E9C-101B-9397-08002B2CF9AE}" pid="3" name="ICV">
    <vt:lpwstr>110B9029FCE048B2B7434D46D5F66E7F_12</vt:lpwstr>
  </property>
</Properties>
</file>